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60" r:id="rId3"/>
    <p:sldId id="257" r:id="rId4"/>
    <p:sldId id="262" r:id="rId5"/>
    <p:sldId id="264" r:id="rId6"/>
    <p:sldId id="263" r:id="rId7"/>
    <p:sldId id="265" r:id="rId8"/>
    <p:sldId id="266" r:id="rId9"/>
    <p:sldId id="258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93" r:id="rId26"/>
    <p:sldId id="284" r:id="rId27"/>
    <p:sldId id="261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8" r:id="rId36"/>
    <p:sldId id="291" r:id="rId37"/>
    <p:sldId id="294" r:id="rId38"/>
    <p:sldId id="282" r:id="rId39"/>
    <p:sldId id="259" r:id="rId40"/>
    <p:sldId id="295" r:id="rId41"/>
    <p:sldId id="292" r:id="rId42"/>
    <p:sldId id="296" r:id="rId43"/>
    <p:sldId id="297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4A3B3-A97B-4E29-B484-D2E5E9DAC51E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A07C3-39AC-4A4E-9D44-248E56792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07C3-39AC-4A4E-9D44-248E5679270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05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7754-C8ED-4CA8-9679-67CCBD21CC26}" type="datetime1">
              <a:rPr lang="en-US" smtClean="0"/>
              <a:t>4/26/2016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7A38-260A-4747-853D-BF7CBE497651}" type="datetime1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B7DC-8A9D-4785-A5DE-B25A237FD8BE}" type="datetime1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A560-61C9-408D-9B4C-ABE2F94DD909}" type="datetime1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EB65-72F9-4EB1-9978-2CC2B8AE8237}" type="datetime1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7E6E90-30BC-4240-9B87-DB34F038D8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B09F-80AD-414A-9590-AD541995245F}" type="datetime1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95AF-5AFF-4C55-9535-C680E2AF3350}" type="datetime1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EDA8-F184-4F29-97E9-DC038ACCAD1E}" type="datetime1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E5EE-442E-4ED4-845A-561D97AD781B}" type="datetime1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087B-66D5-4915-AFCD-6869A4FA782F}" type="datetime1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9A8D-7F26-4A50-92A8-27C915B591C4}" type="datetime1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35C63C-1090-4E3D-B1DE-A8B7F1981672}" type="datetime1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7E6E90-30BC-4240-9B87-DB34F038D81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Strategic  planning and strategy development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764302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Strategic Management</a:t>
            </a:r>
          </a:p>
          <a:p>
            <a:endParaRPr lang="en-US" dirty="0"/>
          </a:p>
          <a:p>
            <a:r>
              <a:rPr lang="en-US" sz="1800" dirty="0" smtClean="0"/>
              <a:t>Kenny </a:t>
            </a:r>
            <a:r>
              <a:rPr lang="en-US" sz="1800" dirty="0" err="1" smtClean="0"/>
              <a:t>Tay</a:t>
            </a:r>
            <a:r>
              <a:rPr lang="en-US" sz="1800" dirty="0" smtClean="0"/>
              <a:t> FCCA FCMA CGMA</a:t>
            </a:r>
          </a:p>
          <a:p>
            <a:endParaRPr lang="en-US" sz="1800" dirty="0" smtClean="0"/>
          </a:p>
          <a:p>
            <a:r>
              <a:rPr lang="en-US" sz="1800" dirty="0" smtClean="0"/>
              <a:t>March 2016</a:t>
            </a:r>
            <a:endParaRPr lang="en-US" sz="1800" dirty="0"/>
          </a:p>
        </p:txBody>
      </p:sp>
      <p:sp>
        <p:nvSpPr>
          <p:cNvPr id="4" name="AutoShape 2" descr="Image result for ac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acc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1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200400" y="457200"/>
            <a:ext cx="2743200" cy="10668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F</a:t>
            </a:r>
            <a:r>
              <a:rPr lang="en-US" sz="3200" b="1" dirty="0" err="1" smtClean="0">
                <a:solidFill>
                  <a:srgbClr val="FF0000"/>
                </a:solidFill>
              </a:rPr>
              <a:t>i</a:t>
            </a:r>
            <a:r>
              <a:rPr lang="en-US" sz="2800" b="1" dirty="0" err="1" smtClean="0"/>
              <a:t>NET</a:t>
            </a:r>
            <a:endParaRPr lang="en-US" sz="2800" b="1" dirty="0" smtClean="0"/>
          </a:p>
          <a:p>
            <a:pPr algn="ctr"/>
            <a:r>
              <a:rPr lang="en-US" dirty="0" smtClean="0"/>
              <a:t>Associates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0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Steps </a:t>
            </a:r>
          </a:p>
          <a:p>
            <a:endParaRPr lang="en-US" dirty="0" smtClean="0"/>
          </a:p>
          <a:p>
            <a:pPr marL="1419606" lvl="2" indent="-514350">
              <a:buFont typeface="+mj-lt"/>
              <a:buAutoNum type="arabicPeriod"/>
            </a:pPr>
            <a:r>
              <a:rPr lang="en-US" sz="2400" dirty="0" smtClean="0"/>
              <a:t>Revisit the corporate vision and mission</a:t>
            </a:r>
          </a:p>
          <a:p>
            <a:pPr marL="1419606" lvl="2" indent="-514350">
              <a:buFont typeface="+mj-lt"/>
              <a:buAutoNum type="arabicPeriod"/>
            </a:pPr>
            <a:endParaRPr lang="en-US" sz="2400" dirty="0"/>
          </a:p>
          <a:p>
            <a:pPr marL="1419606" lvl="2" indent="-514350">
              <a:buFont typeface="+mj-lt"/>
              <a:buAutoNum type="arabicPeriod"/>
            </a:pPr>
            <a:r>
              <a:rPr lang="en-US" sz="2400" dirty="0" smtClean="0"/>
              <a:t>Business model review</a:t>
            </a:r>
          </a:p>
          <a:p>
            <a:pPr marL="1419606" lvl="2" indent="-514350">
              <a:buFont typeface="+mj-lt"/>
              <a:buAutoNum type="arabicPeriod"/>
            </a:pPr>
            <a:endParaRPr lang="en-US" sz="2400" dirty="0"/>
          </a:p>
          <a:p>
            <a:pPr marL="1419606" lvl="2" indent="-514350">
              <a:buFont typeface="+mj-lt"/>
              <a:buAutoNum type="arabicPeriod"/>
            </a:pPr>
            <a:r>
              <a:rPr lang="en-US" sz="2400" dirty="0" smtClean="0"/>
              <a:t>Environmental scanning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Coca Cola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50000"/>
            </a:schemeClr>
          </a:solidFill>
          <a:ln>
            <a:noFill/>
          </a:ln>
        </p:spPr>
        <p:txBody>
          <a:bodyPr>
            <a:normAutofit lnSpcReduction="10000"/>
          </a:bodyPr>
          <a:lstStyle/>
          <a:p>
            <a:pPr algn="just"/>
            <a:r>
              <a:rPr lang="en-US" sz="2200" dirty="0" smtClean="0"/>
              <a:t>Our </a:t>
            </a:r>
            <a:r>
              <a:rPr lang="en-US" sz="2200" dirty="0"/>
              <a:t>vision serves as the framework for our Roadmap and guides every aspect of our business by describing what we need to accomplish in order to continue achieving sustainable, quality growth</a:t>
            </a:r>
            <a:r>
              <a:rPr lang="en-US" sz="2200" dirty="0" smtClean="0"/>
              <a:t>.</a:t>
            </a:r>
          </a:p>
          <a:p>
            <a:pPr algn="just"/>
            <a:endParaRPr lang="en-US" sz="2400" dirty="0"/>
          </a:p>
          <a:p>
            <a:pPr lvl="1" algn="just"/>
            <a:r>
              <a:rPr lang="en-US" sz="1700" b="1" dirty="0">
                <a:solidFill>
                  <a:srgbClr val="FFFF00"/>
                </a:solidFill>
              </a:rPr>
              <a:t>People:</a:t>
            </a:r>
            <a:r>
              <a:rPr lang="en-US" sz="1700" dirty="0">
                <a:solidFill>
                  <a:srgbClr val="FFFF00"/>
                </a:solidFill>
              </a:rPr>
              <a:t> </a:t>
            </a:r>
            <a:r>
              <a:rPr lang="en-US" sz="1700" dirty="0"/>
              <a:t>Be a great place to work where people are inspired to be the best they can be.</a:t>
            </a:r>
          </a:p>
          <a:p>
            <a:pPr lvl="1" algn="just"/>
            <a:r>
              <a:rPr lang="en-US" sz="1700" b="1" dirty="0">
                <a:solidFill>
                  <a:srgbClr val="FFFF00"/>
                </a:solidFill>
              </a:rPr>
              <a:t>Portfolio:</a:t>
            </a:r>
            <a:r>
              <a:rPr lang="en-US" sz="1700" dirty="0">
                <a:solidFill>
                  <a:srgbClr val="FFFF00"/>
                </a:solidFill>
              </a:rPr>
              <a:t> </a:t>
            </a:r>
            <a:r>
              <a:rPr lang="en-US" sz="1700" dirty="0"/>
              <a:t>Bring to the world a portfolio of quality beverage brands that anticipate and satisfy people's desires and needs.</a:t>
            </a:r>
          </a:p>
          <a:p>
            <a:pPr lvl="1" algn="just"/>
            <a:r>
              <a:rPr lang="en-US" sz="1700" b="1" dirty="0">
                <a:solidFill>
                  <a:srgbClr val="FFFF00"/>
                </a:solidFill>
              </a:rPr>
              <a:t>Partners:</a:t>
            </a:r>
            <a:r>
              <a:rPr lang="en-US" sz="1700" dirty="0">
                <a:solidFill>
                  <a:srgbClr val="FFFF00"/>
                </a:solidFill>
              </a:rPr>
              <a:t> </a:t>
            </a:r>
            <a:r>
              <a:rPr lang="en-US" sz="1700" dirty="0"/>
              <a:t>Nurture a winning network of customers and suppliers, together we create mutual, enduring value. </a:t>
            </a:r>
          </a:p>
          <a:p>
            <a:pPr lvl="1" algn="just"/>
            <a:r>
              <a:rPr lang="en-US" sz="1700" b="1" dirty="0">
                <a:solidFill>
                  <a:srgbClr val="FFFF00"/>
                </a:solidFill>
              </a:rPr>
              <a:t>Planet</a:t>
            </a:r>
            <a:r>
              <a:rPr lang="en-US" sz="1700" b="1" dirty="0"/>
              <a:t>: </a:t>
            </a:r>
            <a:r>
              <a:rPr lang="en-US" sz="1700" dirty="0"/>
              <a:t>Be a responsible citizen that makes a difference by helping build and support sustainable communities.</a:t>
            </a:r>
          </a:p>
          <a:p>
            <a:pPr lvl="1" algn="just"/>
            <a:r>
              <a:rPr lang="en-US" sz="1700" b="1" dirty="0">
                <a:solidFill>
                  <a:srgbClr val="FFFF00"/>
                </a:solidFill>
              </a:rPr>
              <a:t>Profit: </a:t>
            </a:r>
            <a:r>
              <a:rPr lang="en-US" sz="1700" dirty="0"/>
              <a:t>Maximize long-term return to shareowners while being mindful of our overall responsibilities.</a:t>
            </a:r>
          </a:p>
          <a:p>
            <a:pPr lvl="1" algn="just"/>
            <a:r>
              <a:rPr lang="en-US" sz="1700" b="1" dirty="0">
                <a:solidFill>
                  <a:srgbClr val="FFFF00"/>
                </a:solidFill>
              </a:rPr>
              <a:t>Productivity: </a:t>
            </a:r>
            <a:r>
              <a:rPr lang="en-US" sz="1700" dirty="0"/>
              <a:t>Be a highly effective, lean and fast-moving organization.</a:t>
            </a:r>
          </a:p>
          <a:p>
            <a:pPr algn="jus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Coca Cola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  <a:ln>
            <a:noFill/>
          </a:ln>
        </p:spPr>
        <p:txBody>
          <a:bodyPr/>
          <a:lstStyle/>
          <a:p>
            <a:pPr algn="just"/>
            <a:r>
              <a:rPr lang="en-US" b="1" dirty="0"/>
              <a:t>Our </a:t>
            </a:r>
            <a:r>
              <a:rPr lang="en-US" b="1" dirty="0" smtClean="0"/>
              <a:t>Mission</a:t>
            </a:r>
          </a:p>
          <a:p>
            <a:pPr algn="just"/>
            <a:endParaRPr lang="en-US" b="1" dirty="0"/>
          </a:p>
          <a:p>
            <a:pPr lvl="1" algn="just"/>
            <a:r>
              <a:rPr lang="en-US" dirty="0"/>
              <a:t>Our Roadmap starts with our mission, which is enduring. It declares our purpose as a company and serves as the standard against which we weigh our actions and decisions</a:t>
            </a:r>
            <a:r>
              <a:rPr lang="en-US" dirty="0" smtClean="0"/>
              <a:t>..</a:t>
            </a:r>
          </a:p>
          <a:p>
            <a:pPr lvl="1" algn="just"/>
            <a:endParaRPr lang="en-US" dirty="0"/>
          </a:p>
          <a:p>
            <a:pPr lvl="2" algn="just"/>
            <a:r>
              <a:rPr lang="en-US" sz="2000" dirty="0">
                <a:solidFill>
                  <a:srgbClr val="FFFF00"/>
                </a:solidFill>
              </a:rPr>
              <a:t>To refresh the world...</a:t>
            </a:r>
          </a:p>
          <a:p>
            <a:pPr lvl="2" algn="just"/>
            <a:r>
              <a:rPr lang="en-US" sz="2000" dirty="0">
                <a:solidFill>
                  <a:srgbClr val="FFFF00"/>
                </a:solidFill>
              </a:rPr>
              <a:t>To inspire moments of optimism and happiness...</a:t>
            </a:r>
          </a:p>
          <a:p>
            <a:pPr lvl="2" algn="just"/>
            <a:r>
              <a:rPr lang="en-US" sz="2000" dirty="0">
                <a:solidFill>
                  <a:srgbClr val="FFFF00"/>
                </a:solidFill>
              </a:rPr>
              <a:t>To create value and make a difference.</a:t>
            </a:r>
          </a:p>
          <a:p>
            <a:pPr lvl="1" algn="jus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7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organization…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Vision		------------------------------------------</a:t>
            </a:r>
          </a:p>
          <a:p>
            <a:endParaRPr lang="en-US" dirty="0" smtClean="0"/>
          </a:p>
          <a:p>
            <a:r>
              <a:rPr lang="en-US" dirty="0" smtClean="0"/>
              <a:t>Mission 	------------------------------------------</a:t>
            </a:r>
          </a:p>
          <a:p>
            <a:endParaRPr lang="en-US" dirty="0"/>
          </a:p>
          <a:p>
            <a:r>
              <a:rPr lang="en-US" dirty="0" smtClean="0"/>
              <a:t>Does a company necessarily need a Vision and Mission? </a:t>
            </a:r>
            <a:r>
              <a:rPr lang="en-US" dirty="0"/>
              <a:t> </a:t>
            </a:r>
            <a:r>
              <a:rPr lang="en-US" dirty="0" smtClean="0"/>
              <a:t>…………………………………………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model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A </a:t>
            </a:r>
            <a:r>
              <a:rPr lang="en-US" sz="2400" dirty="0"/>
              <a:t>business model thus describes </a:t>
            </a:r>
            <a:r>
              <a:rPr lang="en-US" sz="2400" dirty="0" smtClean="0"/>
              <a:t>the rationale of </a:t>
            </a:r>
            <a:r>
              <a:rPr lang="en-US" sz="2400" dirty="0"/>
              <a:t>how an </a:t>
            </a:r>
            <a:r>
              <a:rPr lang="en-US" sz="2400" dirty="0" smtClean="0"/>
              <a:t>organization </a:t>
            </a:r>
            <a:r>
              <a:rPr lang="en-US" sz="2400" dirty="0"/>
              <a:t>creates, delivers, and captures </a:t>
            </a:r>
            <a:r>
              <a:rPr lang="en-US" sz="2400" dirty="0" smtClean="0"/>
              <a:t>value for its stakeholders –</a:t>
            </a:r>
          </a:p>
          <a:p>
            <a:pPr algn="just"/>
            <a:endParaRPr lang="en-US" sz="2400" dirty="0" smtClean="0"/>
          </a:p>
          <a:p>
            <a:pPr lvl="1" algn="just"/>
            <a:r>
              <a:rPr lang="en-US" sz="2000" dirty="0" smtClean="0"/>
              <a:t>Customers</a:t>
            </a:r>
          </a:p>
          <a:p>
            <a:pPr lvl="1" algn="just"/>
            <a:r>
              <a:rPr lang="en-US" sz="2000" dirty="0" smtClean="0"/>
              <a:t>Shareholders </a:t>
            </a:r>
          </a:p>
          <a:p>
            <a:pPr lvl="1" algn="just"/>
            <a:r>
              <a:rPr lang="en-US" sz="2000" dirty="0" smtClean="0"/>
              <a:t>Financiers </a:t>
            </a:r>
          </a:p>
          <a:p>
            <a:pPr lvl="1" algn="just"/>
            <a:r>
              <a:rPr lang="en-US" sz="2000" dirty="0" smtClean="0"/>
              <a:t>Employees 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5334000" y="3048000"/>
            <a:ext cx="2514600" cy="2514600"/>
          </a:xfrm>
          <a:prstGeom prst="ellipse">
            <a:avLst/>
          </a:prstGeom>
          <a:solidFill>
            <a:schemeClr val="tx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Review of its relevance in a changing environment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5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organization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Whether the Business Model is </a:t>
            </a:r>
            <a:r>
              <a:rPr lang="en-US" sz="2400" b="1" i="1" u="sng" dirty="0" smtClean="0">
                <a:solidFill>
                  <a:srgbClr val="FFFF00"/>
                </a:solidFill>
              </a:rPr>
              <a:t>still</a:t>
            </a:r>
          </a:p>
          <a:p>
            <a:endParaRPr lang="en-US" sz="2400" dirty="0"/>
          </a:p>
          <a:p>
            <a:pPr lvl="1"/>
            <a:r>
              <a:rPr lang="en-US" sz="2000" dirty="0" smtClean="0"/>
              <a:t>Relevant in the current environment</a:t>
            </a:r>
          </a:p>
          <a:p>
            <a:pPr lvl="1"/>
            <a:r>
              <a:rPr lang="en-US" sz="2000" dirty="0" smtClean="0"/>
              <a:t>---------------------------------------------------------------------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Appropriate for the company’s mission</a:t>
            </a:r>
          </a:p>
          <a:p>
            <a:pPr lvl="1"/>
            <a:r>
              <a:rPr lang="en-US" sz="2000" dirty="0" smtClean="0"/>
              <a:t>---------------------------------------------------------------------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Able to create and capture value for its stakeholders</a:t>
            </a:r>
          </a:p>
          <a:p>
            <a:pPr lvl="1"/>
            <a:r>
              <a:rPr lang="en-US" sz="2000" dirty="0" smtClean="0"/>
              <a:t>----------------------------------------------------------------------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scanning</a:t>
            </a:r>
            <a:b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Before strategy decisions</a:t>
            </a:r>
            <a:endParaRPr lang="en-US" sz="24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2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 and competitor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An assessment of – </a:t>
            </a:r>
          </a:p>
          <a:p>
            <a:endParaRPr lang="en-US" sz="3200" dirty="0" smtClean="0"/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/>
              <a:t>Economic cycles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/>
              <a:t>Product demand cycle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/>
              <a:t>Competitive forces and responses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/>
              <a:t>PEST conditions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8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cycle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Assessment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42416" lvl="1" indent="-457200">
              <a:buFont typeface="+mj-lt"/>
              <a:buAutoNum type="arabicPeriod"/>
            </a:pPr>
            <a:r>
              <a:rPr lang="en-US" sz="2000" dirty="0" smtClean="0"/>
              <a:t>Sales 		    ------      ------         ------            ------     -----    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2000" dirty="0" smtClean="0"/>
              <a:t>Profit 		    ------      ------         ------            ------     -----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2000" dirty="0" smtClean="0"/>
              <a:t>Cash flow	    ------      ------         ------            ------     -----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2000" dirty="0" smtClean="0"/>
              <a:t>Investment 	    ------      ------         ------            ------     -----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2000" dirty="0" smtClean="0"/>
              <a:t>Competition         ------	    ------	      ------	            ------     -----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2286000"/>
            <a:ext cx="4495800" cy="190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581400" y="3424629"/>
            <a:ext cx="4495800" cy="333086"/>
          </a:xfrm>
          <a:custGeom>
            <a:avLst/>
            <a:gdLst>
              <a:gd name="connsiteX0" fmla="*/ 0 w 13757563"/>
              <a:gd name="connsiteY0" fmla="*/ 2300773 h 2411773"/>
              <a:gd name="connsiteX1" fmla="*/ 706582 w 13757563"/>
              <a:gd name="connsiteY1" fmla="*/ 2411609 h 2411773"/>
              <a:gd name="connsiteX2" fmla="*/ 1953491 w 13757563"/>
              <a:gd name="connsiteY2" fmla="*/ 2300773 h 2411773"/>
              <a:gd name="connsiteX3" fmla="*/ 3629891 w 13757563"/>
              <a:gd name="connsiteY3" fmla="*/ 1691173 h 2411773"/>
              <a:gd name="connsiteX4" fmla="*/ 5181600 w 13757563"/>
              <a:gd name="connsiteY4" fmla="*/ 582809 h 2411773"/>
              <a:gd name="connsiteX5" fmla="*/ 7356763 w 13757563"/>
              <a:gd name="connsiteY5" fmla="*/ 918 h 2411773"/>
              <a:gd name="connsiteX6" fmla="*/ 10058400 w 13757563"/>
              <a:gd name="connsiteY6" fmla="*/ 485828 h 2411773"/>
              <a:gd name="connsiteX7" fmla="*/ 12316691 w 13757563"/>
              <a:gd name="connsiteY7" fmla="*/ 1815864 h 2411773"/>
              <a:gd name="connsiteX8" fmla="*/ 13757563 w 13757563"/>
              <a:gd name="connsiteY8" fmla="*/ 1898991 h 2411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57563" h="2411773">
                <a:moveTo>
                  <a:pt x="0" y="2300773"/>
                </a:moveTo>
                <a:cubicBezTo>
                  <a:pt x="190500" y="2356191"/>
                  <a:pt x="381000" y="2411609"/>
                  <a:pt x="706582" y="2411609"/>
                </a:cubicBezTo>
                <a:cubicBezTo>
                  <a:pt x="1032164" y="2411609"/>
                  <a:pt x="1466273" y="2420846"/>
                  <a:pt x="1953491" y="2300773"/>
                </a:cubicBezTo>
                <a:cubicBezTo>
                  <a:pt x="2440709" y="2180700"/>
                  <a:pt x="3091873" y="1977500"/>
                  <a:pt x="3629891" y="1691173"/>
                </a:cubicBezTo>
                <a:cubicBezTo>
                  <a:pt x="4167909" y="1404846"/>
                  <a:pt x="4560455" y="864518"/>
                  <a:pt x="5181600" y="582809"/>
                </a:cubicBezTo>
                <a:cubicBezTo>
                  <a:pt x="5802745" y="301100"/>
                  <a:pt x="6543963" y="17081"/>
                  <a:pt x="7356763" y="918"/>
                </a:cubicBezTo>
                <a:cubicBezTo>
                  <a:pt x="8169563" y="-15246"/>
                  <a:pt x="9231745" y="183337"/>
                  <a:pt x="10058400" y="485828"/>
                </a:cubicBezTo>
                <a:cubicBezTo>
                  <a:pt x="10885055" y="788319"/>
                  <a:pt x="11700164" y="1580337"/>
                  <a:pt x="12316691" y="1815864"/>
                </a:cubicBezTo>
                <a:cubicBezTo>
                  <a:pt x="12933218" y="2051391"/>
                  <a:pt x="13475854" y="1915155"/>
                  <a:pt x="13757563" y="1898991"/>
                </a:cubicBezTo>
              </a:path>
            </a:pathLst>
          </a:cu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191000" y="2286000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29200" y="2286000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53200" y="2271775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467600" y="2271775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1399" y="2667000"/>
            <a:ext cx="449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D            A                B                 C            D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demand cycle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Assessment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sz="2000" dirty="0" smtClean="0"/>
              <a:t>Sales		  -------------	-------------	-------------</a:t>
            </a:r>
          </a:p>
          <a:p>
            <a:pPr lvl="1"/>
            <a:r>
              <a:rPr lang="en-US" sz="2000" dirty="0" smtClean="0"/>
              <a:t>Profits		  -------------	-------------	-------------</a:t>
            </a:r>
          </a:p>
          <a:p>
            <a:pPr lvl="1"/>
            <a:r>
              <a:rPr lang="en-US" sz="2000" dirty="0" smtClean="0"/>
              <a:t>Cash flow	  -------------	-------------	-------------</a:t>
            </a:r>
          </a:p>
          <a:p>
            <a:pPr lvl="1"/>
            <a:r>
              <a:rPr lang="en-US" sz="2000" dirty="0" smtClean="0"/>
              <a:t>Investment	  -------------	-------------	-------------</a:t>
            </a:r>
          </a:p>
          <a:p>
            <a:pPr lvl="1"/>
            <a:r>
              <a:rPr lang="en-US" sz="2000" dirty="0" smtClean="0"/>
              <a:t>Competitors 	  -------------	-------------	-------------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73582" y="2081923"/>
            <a:ext cx="5074228" cy="175260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359727" y="3006991"/>
            <a:ext cx="5074228" cy="623732"/>
          </a:xfrm>
          <a:custGeom>
            <a:avLst/>
            <a:gdLst>
              <a:gd name="connsiteX0" fmla="*/ 0 w 7162800"/>
              <a:gd name="connsiteY0" fmla="*/ 623732 h 623732"/>
              <a:gd name="connsiteX1" fmla="*/ 1510146 w 7162800"/>
              <a:gd name="connsiteY1" fmla="*/ 152677 h 623732"/>
              <a:gd name="connsiteX2" fmla="*/ 3477491 w 7162800"/>
              <a:gd name="connsiteY2" fmla="*/ 277 h 623732"/>
              <a:gd name="connsiteX3" fmla="*/ 5029200 w 7162800"/>
              <a:gd name="connsiteY3" fmla="*/ 180387 h 623732"/>
              <a:gd name="connsiteX4" fmla="*/ 7162800 w 7162800"/>
              <a:gd name="connsiteY4" fmla="*/ 623732 h 62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62800" h="623732">
                <a:moveTo>
                  <a:pt x="0" y="623732"/>
                </a:moveTo>
                <a:cubicBezTo>
                  <a:pt x="465282" y="440159"/>
                  <a:pt x="930564" y="256586"/>
                  <a:pt x="1510146" y="152677"/>
                </a:cubicBezTo>
                <a:cubicBezTo>
                  <a:pt x="2089728" y="48768"/>
                  <a:pt x="2890982" y="-4341"/>
                  <a:pt x="3477491" y="277"/>
                </a:cubicBezTo>
                <a:cubicBezTo>
                  <a:pt x="4064000" y="4895"/>
                  <a:pt x="4414982" y="76478"/>
                  <a:pt x="5029200" y="180387"/>
                </a:cubicBezTo>
                <a:cubicBezTo>
                  <a:pt x="5643418" y="284296"/>
                  <a:pt x="6403109" y="454014"/>
                  <a:pt x="7162800" y="623732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648200" y="2081923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56218" y="2081923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427518" y="2196501"/>
            <a:ext cx="457200" cy="457200"/>
          </a:xfrm>
          <a:prstGeom prst="ellipse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928265" y="3144499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74027" y="3144499"/>
            <a:ext cx="228600" cy="2286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2400"/>
            <a:ext cx="8915400" cy="600164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/>
            <a:endParaRPr lang="en-MY" sz="2000" b="1" dirty="0" smtClean="0">
              <a:solidFill>
                <a:srgbClr val="FFFF00"/>
              </a:solidFill>
            </a:endParaRPr>
          </a:p>
          <a:p>
            <a:pPr lvl="0" algn="ctr"/>
            <a:r>
              <a:rPr lang="en-MY" b="1" dirty="0" smtClean="0">
                <a:solidFill>
                  <a:srgbClr val="FFFF00"/>
                </a:solidFill>
              </a:rPr>
              <a:t>Part A</a:t>
            </a:r>
          </a:p>
          <a:p>
            <a:pPr lvl="0" algn="ctr"/>
            <a:r>
              <a:rPr lang="en-MY" b="1" u="sng" dirty="0" smtClean="0">
                <a:solidFill>
                  <a:srgbClr val="FFFF00"/>
                </a:solidFill>
              </a:rPr>
              <a:t>Strategic </a:t>
            </a:r>
            <a:r>
              <a:rPr lang="en-MY" b="1" u="sng" dirty="0">
                <a:solidFill>
                  <a:srgbClr val="FFFF00"/>
                </a:solidFill>
              </a:rPr>
              <a:t>management</a:t>
            </a:r>
            <a:endParaRPr lang="en-US" b="1" u="sng" dirty="0">
              <a:solidFill>
                <a:srgbClr val="FFFF00"/>
              </a:solidFill>
            </a:endParaRPr>
          </a:p>
          <a:p>
            <a:pPr algn="ctr"/>
            <a:r>
              <a:rPr lang="en-MY" sz="1400" dirty="0">
                <a:solidFill>
                  <a:srgbClr val="FFFF00"/>
                </a:solidFill>
              </a:rPr>
              <a:t>Definition of strategic management</a:t>
            </a:r>
            <a:endParaRPr lang="en-US" sz="1400" dirty="0">
              <a:solidFill>
                <a:srgbClr val="FFFF00"/>
              </a:solidFill>
            </a:endParaRPr>
          </a:p>
          <a:p>
            <a:pPr algn="ctr"/>
            <a:r>
              <a:rPr lang="en-MY" sz="1400" dirty="0">
                <a:solidFill>
                  <a:srgbClr val="FFFF00"/>
                </a:solidFill>
              </a:rPr>
              <a:t>Scope and depth of strategic management </a:t>
            </a:r>
            <a:endParaRPr lang="en-US" sz="1400" dirty="0">
              <a:solidFill>
                <a:srgbClr val="FFFF00"/>
              </a:solidFill>
            </a:endParaRPr>
          </a:p>
          <a:p>
            <a:pPr algn="ctr"/>
            <a:r>
              <a:rPr lang="en-MY" sz="1400" dirty="0">
                <a:solidFill>
                  <a:srgbClr val="FFFF00"/>
                </a:solidFill>
              </a:rPr>
              <a:t>Strategy and </a:t>
            </a:r>
            <a:r>
              <a:rPr lang="en-MY" sz="1400" dirty="0" smtClean="0">
                <a:solidFill>
                  <a:srgbClr val="FFFF00"/>
                </a:solidFill>
              </a:rPr>
              <a:t>outcome</a:t>
            </a:r>
          </a:p>
          <a:p>
            <a:pPr lvl="1" algn="ctr"/>
            <a:endParaRPr lang="en-US" sz="1400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Part B</a:t>
            </a:r>
            <a:endParaRPr lang="en-US" dirty="0"/>
          </a:p>
          <a:p>
            <a:pPr lvl="0" algn="ctr"/>
            <a:r>
              <a:rPr lang="en-MY" b="1" u="sng" dirty="0"/>
              <a:t>Strategic planning </a:t>
            </a:r>
            <a:r>
              <a:rPr lang="en-MY" b="1" u="sng" dirty="0" smtClean="0"/>
              <a:t>– situation analysis</a:t>
            </a:r>
            <a:endParaRPr lang="en-US" b="1" u="sng" dirty="0"/>
          </a:p>
          <a:p>
            <a:pPr algn="ctr"/>
            <a:r>
              <a:rPr lang="en-MY" sz="1400" dirty="0"/>
              <a:t>Corporate goals and mission</a:t>
            </a:r>
            <a:endParaRPr lang="en-US" sz="1400" dirty="0"/>
          </a:p>
          <a:p>
            <a:pPr algn="ctr"/>
            <a:r>
              <a:rPr lang="en-MY" sz="1400" dirty="0"/>
              <a:t>The business model and its offering </a:t>
            </a:r>
            <a:endParaRPr lang="en-US" sz="1400" dirty="0"/>
          </a:p>
          <a:p>
            <a:pPr algn="ctr"/>
            <a:r>
              <a:rPr lang="en-MY" sz="1400" dirty="0"/>
              <a:t>Environmental assessment</a:t>
            </a:r>
            <a:endParaRPr lang="en-US" sz="1400" dirty="0"/>
          </a:p>
          <a:p>
            <a:pPr algn="ctr"/>
            <a:r>
              <a:rPr lang="en-MY" sz="1400" dirty="0"/>
              <a:t>PEST and environmental assessment</a:t>
            </a:r>
            <a:endParaRPr lang="en-US" sz="1400" dirty="0"/>
          </a:p>
          <a:p>
            <a:pPr algn="ctr"/>
            <a:r>
              <a:rPr lang="en-MY" sz="1400" dirty="0"/>
              <a:t>Competition and market </a:t>
            </a:r>
            <a:r>
              <a:rPr lang="en-MY" sz="1400" dirty="0" smtClean="0"/>
              <a:t>leadership</a:t>
            </a:r>
          </a:p>
          <a:p>
            <a:pPr lvl="1" algn="ctr"/>
            <a:endParaRPr lang="en-US" sz="1400" dirty="0"/>
          </a:p>
          <a:p>
            <a:pPr algn="ctr"/>
            <a:endParaRPr lang="en-US" dirty="0" smtClean="0">
              <a:solidFill>
                <a:srgbClr val="66FFFF"/>
              </a:solidFill>
            </a:endParaRPr>
          </a:p>
          <a:p>
            <a:pPr algn="ctr"/>
            <a:r>
              <a:rPr lang="en-US" dirty="0" smtClean="0">
                <a:solidFill>
                  <a:srgbClr val="66FFFF"/>
                </a:solidFill>
              </a:rPr>
              <a:t>Part C</a:t>
            </a:r>
            <a:endParaRPr lang="en-US" dirty="0">
              <a:solidFill>
                <a:srgbClr val="66FFFF"/>
              </a:solidFill>
            </a:endParaRPr>
          </a:p>
          <a:p>
            <a:pPr lvl="0" algn="ctr"/>
            <a:r>
              <a:rPr lang="en-MY" b="1" u="sng" dirty="0">
                <a:solidFill>
                  <a:srgbClr val="66FFFF"/>
                </a:solidFill>
              </a:rPr>
              <a:t>Strategy implementation</a:t>
            </a:r>
            <a:endParaRPr lang="en-US" b="1" u="sng" dirty="0">
              <a:solidFill>
                <a:srgbClr val="66FFFF"/>
              </a:solidFill>
            </a:endParaRPr>
          </a:p>
          <a:p>
            <a:pPr algn="ctr"/>
            <a:r>
              <a:rPr lang="en-MY" sz="1400" dirty="0">
                <a:solidFill>
                  <a:srgbClr val="66FFFF"/>
                </a:solidFill>
              </a:rPr>
              <a:t>SWOT analysis and core competency</a:t>
            </a:r>
            <a:endParaRPr lang="en-US" sz="1400" dirty="0">
              <a:solidFill>
                <a:srgbClr val="66FFFF"/>
              </a:solidFill>
            </a:endParaRPr>
          </a:p>
          <a:p>
            <a:pPr algn="ctr"/>
            <a:r>
              <a:rPr lang="en-MY" sz="1400" dirty="0">
                <a:solidFill>
                  <a:srgbClr val="66FFFF"/>
                </a:solidFill>
              </a:rPr>
              <a:t>Delivery capabilities and constraints</a:t>
            </a:r>
            <a:endParaRPr lang="en-US" sz="1400" dirty="0">
              <a:solidFill>
                <a:srgbClr val="66FFFF"/>
              </a:solidFill>
            </a:endParaRPr>
          </a:p>
          <a:p>
            <a:pPr algn="ctr"/>
            <a:r>
              <a:rPr lang="en-MY" sz="1400" dirty="0">
                <a:solidFill>
                  <a:srgbClr val="66FFFF"/>
                </a:solidFill>
              </a:rPr>
              <a:t>Resources requirements</a:t>
            </a:r>
            <a:endParaRPr lang="en-US" sz="1400" dirty="0">
              <a:solidFill>
                <a:srgbClr val="66FFFF"/>
              </a:solidFill>
            </a:endParaRPr>
          </a:p>
          <a:p>
            <a:pPr algn="ctr"/>
            <a:r>
              <a:rPr lang="en-MY" sz="1400" dirty="0">
                <a:solidFill>
                  <a:srgbClr val="66FFFF"/>
                </a:solidFill>
              </a:rPr>
              <a:t>Outcome of strategy implementation</a:t>
            </a:r>
            <a:endParaRPr lang="en-US" sz="1400" dirty="0">
              <a:solidFill>
                <a:srgbClr val="66FFFF"/>
              </a:solidFill>
            </a:endParaRPr>
          </a:p>
          <a:p>
            <a:pPr algn="ctr"/>
            <a:r>
              <a:rPr lang="en-MY" sz="1400" dirty="0">
                <a:solidFill>
                  <a:srgbClr val="66FFFF"/>
                </a:solidFill>
              </a:rPr>
              <a:t>Performance evaluation and </a:t>
            </a:r>
            <a:r>
              <a:rPr lang="en-MY" sz="1400" dirty="0" smtClean="0">
                <a:solidFill>
                  <a:srgbClr val="66FFFF"/>
                </a:solidFill>
              </a:rPr>
              <a:t>feedback</a:t>
            </a:r>
            <a:endParaRPr lang="en-US" sz="1400" dirty="0">
              <a:solidFill>
                <a:srgbClr val="66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0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BCG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Growth vs. share</a:t>
            </a:r>
          </a:p>
          <a:p>
            <a:endParaRPr lang="en-US" sz="2400" dirty="0"/>
          </a:p>
          <a:p>
            <a:endParaRPr lang="en-US" sz="2400" dirty="0" smtClean="0"/>
          </a:p>
          <a:p>
            <a:pPr lvl="1"/>
            <a:r>
              <a:rPr lang="en-US" sz="1800" dirty="0" smtClean="0"/>
              <a:t>Product 1</a:t>
            </a:r>
          </a:p>
          <a:p>
            <a:pPr lvl="1"/>
            <a:r>
              <a:rPr lang="en-US" sz="1800" dirty="0" smtClean="0"/>
              <a:t>--------------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Product 2</a:t>
            </a:r>
          </a:p>
          <a:p>
            <a:pPr lvl="1"/>
            <a:r>
              <a:rPr lang="en-US" sz="1800" dirty="0" smtClean="0"/>
              <a:t>--------------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Product 3</a:t>
            </a:r>
          </a:p>
          <a:p>
            <a:pPr lvl="1"/>
            <a:r>
              <a:rPr lang="en-US" sz="1800" dirty="0" smtClean="0"/>
              <a:t>--------------</a:t>
            </a:r>
          </a:p>
          <a:p>
            <a:endParaRPr lang="en-US" sz="24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585216" lvl="1" indent="0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105400" y="2514600"/>
            <a:ext cx="1295400" cy="1143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 kid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80464" y="2514600"/>
            <a:ext cx="1295400" cy="1143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 </a:t>
            </a:r>
          </a:p>
          <a:p>
            <a:pPr algn="ctr"/>
            <a:r>
              <a:rPr lang="en-US" dirty="0" smtClean="0"/>
              <a:t>sky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4263" y="3741544"/>
            <a:ext cx="1295400" cy="1143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Dogs </a:t>
            </a:r>
            <a:r>
              <a:rPr lang="en-US" dirty="0" smtClean="0"/>
              <a:t>or slog?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80464" y="3741544"/>
            <a:ext cx="1295400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Cash cow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1761" y="1931938"/>
            <a:ext cx="114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Market </a:t>
            </a:r>
            <a:r>
              <a:rPr lang="en-US" dirty="0" smtClean="0"/>
              <a:t>Growth</a:t>
            </a:r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High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Low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61264" y="5029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Small          Large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Market share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7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and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en-US" dirty="0" smtClean="0"/>
              <a:t>Pressure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9000" y="2895600"/>
            <a:ext cx="2362200" cy="2286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Existing rivalry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6700" y="1905000"/>
            <a:ext cx="1066800" cy="609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New comers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076700" y="5562600"/>
            <a:ext cx="1066800" cy="609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New products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6248400" y="3719945"/>
            <a:ext cx="1066800" cy="609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Buyers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05000" y="3719945"/>
            <a:ext cx="1066800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Suppliers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76750" y="2597727"/>
            <a:ext cx="266700" cy="2286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3084368" y="3849832"/>
            <a:ext cx="228600" cy="30133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5400000">
            <a:off x="5943600" y="3924301"/>
            <a:ext cx="190500" cy="26669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0800000">
            <a:off x="4476750" y="5257800"/>
            <a:ext cx="266700" cy="2286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b="1" dirty="0" smtClean="0"/>
              <a:t>How competitors </a:t>
            </a:r>
            <a:r>
              <a:rPr lang="en-US" b="1" dirty="0" smtClean="0"/>
              <a:t>respond </a:t>
            </a:r>
            <a:r>
              <a:rPr lang="en-US" i="1" dirty="0" smtClean="0"/>
              <a:t>– strategic options</a:t>
            </a:r>
            <a:endParaRPr lang="en-US" i="1" dirty="0" smtClean="0"/>
          </a:p>
          <a:p>
            <a:endParaRPr lang="en-US" sz="3200" dirty="0"/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/>
              <a:t>Cost leadership		</a:t>
            </a:r>
            <a:r>
              <a:rPr lang="en-US" dirty="0" smtClean="0"/>
              <a:t>__________________</a:t>
            </a:r>
            <a:endParaRPr lang="en-US" dirty="0" smtClean="0"/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/>
              <a:t>Differentiation		</a:t>
            </a:r>
            <a:r>
              <a:rPr lang="en-US" dirty="0" smtClean="0"/>
              <a:t>__________________</a:t>
            </a:r>
            <a:endParaRPr lang="en-US" dirty="0" smtClean="0"/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/>
              <a:t>Focus strategy		</a:t>
            </a:r>
            <a:r>
              <a:rPr lang="en-US" dirty="0" smtClean="0"/>
              <a:t>__________________</a:t>
            </a:r>
            <a:endParaRPr lang="en-US" dirty="0" smtClean="0"/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85850" y="5553165"/>
            <a:ext cx="7010400" cy="400110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Your company’s strategy option?   ---------------------------------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4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PEST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RISK assessment</a:t>
            </a:r>
          </a:p>
          <a:p>
            <a:endParaRPr lang="en-US" dirty="0" smtClean="0"/>
          </a:p>
          <a:p>
            <a:pPr lvl="1"/>
            <a:r>
              <a:rPr lang="en-US" sz="2000" b="1" dirty="0" smtClean="0"/>
              <a:t>POLITICAL</a:t>
            </a:r>
          </a:p>
          <a:p>
            <a:pPr lvl="1"/>
            <a:endParaRPr lang="en-US" sz="2000" b="1" dirty="0" smtClean="0"/>
          </a:p>
          <a:p>
            <a:pPr lvl="1"/>
            <a:r>
              <a:rPr lang="en-US" sz="2000" b="1" dirty="0" smtClean="0"/>
              <a:t>ECONOMIC</a:t>
            </a:r>
          </a:p>
          <a:p>
            <a:pPr lvl="1"/>
            <a:endParaRPr lang="en-US" sz="2000" b="1" dirty="0" smtClean="0"/>
          </a:p>
          <a:p>
            <a:pPr lvl="1"/>
            <a:r>
              <a:rPr lang="en-US" sz="2000" b="1" dirty="0" smtClean="0"/>
              <a:t>SOCIAL</a:t>
            </a:r>
          </a:p>
          <a:p>
            <a:pPr lvl="1"/>
            <a:endParaRPr lang="en-US" sz="2000" b="1" dirty="0" smtClean="0"/>
          </a:p>
          <a:p>
            <a:pPr lvl="1"/>
            <a:r>
              <a:rPr lang="en-US" sz="2000" b="1" dirty="0" smtClean="0"/>
              <a:t>TECHNOLOGY </a:t>
            </a:r>
            <a:endParaRPr lang="en-US" sz="2000" b="1" dirty="0"/>
          </a:p>
        </p:txBody>
      </p:sp>
      <p:sp>
        <p:nvSpPr>
          <p:cNvPr id="4" name="Oval 3"/>
          <p:cNvSpPr/>
          <p:nvPr/>
        </p:nvSpPr>
        <p:spPr>
          <a:xfrm>
            <a:off x="4648200" y="2362200"/>
            <a:ext cx="3352800" cy="327660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Potential threats to the business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organization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Political – </a:t>
            </a:r>
            <a:r>
              <a:rPr lang="en-US" sz="2000" i="1" dirty="0" smtClean="0"/>
              <a:t>change of government and rules</a:t>
            </a:r>
          </a:p>
          <a:p>
            <a:pPr lvl="1"/>
            <a:r>
              <a:rPr lang="en-US" sz="2000" dirty="0" smtClean="0"/>
              <a:t>-------------------------------------------------------------------------</a:t>
            </a:r>
            <a:endParaRPr lang="en-US" sz="2000" dirty="0" smtClean="0"/>
          </a:p>
          <a:p>
            <a:pPr lvl="1"/>
            <a:r>
              <a:rPr lang="en-US" sz="2000" dirty="0" smtClean="0"/>
              <a:t>-------------------------------------------------------------------------</a:t>
            </a:r>
            <a:endParaRPr lang="en-US" sz="2000" dirty="0" smtClean="0"/>
          </a:p>
          <a:p>
            <a:r>
              <a:rPr lang="en-US" sz="2400" dirty="0" smtClean="0"/>
              <a:t>Economic – </a:t>
            </a:r>
            <a:r>
              <a:rPr lang="en-US" sz="2000" i="1" dirty="0" smtClean="0"/>
              <a:t>the next recession</a:t>
            </a:r>
          </a:p>
          <a:p>
            <a:pPr lvl="1"/>
            <a:r>
              <a:rPr lang="en-US" sz="2000" dirty="0" smtClean="0"/>
              <a:t>-------------------------------------------------------------------------</a:t>
            </a:r>
            <a:endParaRPr lang="en-US" sz="2000" dirty="0" smtClean="0"/>
          </a:p>
          <a:p>
            <a:pPr lvl="1"/>
            <a:r>
              <a:rPr lang="en-US" sz="2000" dirty="0" smtClean="0"/>
              <a:t>-------------------------------------------------------------------------</a:t>
            </a:r>
            <a:endParaRPr lang="en-US" sz="2000" dirty="0" smtClean="0"/>
          </a:p>
          <a:p>
            <a:r>
              <a:rPr lang="en-US" sz="2400" dirty="0" smtClean="0"/>
              <a:t>Social – </a:t>
            </a:r>
            <a:r>
              <a:rPr lang="en-US" sz="1800" dirty="0" smtClean="0"/>
              <a:t>e.g</a:t>
            </a:r>
            <a:r>
              <a:rPr lang="en-US" sz="2400" dirty="0" smtClean="0"/>
              <a:t>. </a:t>
            </a:r>
            <a:r>
              <a:rPr lang="en-US" sz="2000" i="1" dirty="0" smtClean="0"/>
              <a:t>demographics</a:t>
            </a:r>
            <a:r>
              <a:rPr lang="en-US" sz="2000" dirty="0" smtClean="0"/>
              <a:t>, </a:t>
            </a:r>
            <a:r>
              <a:rPr lang="en-US" sz="2000" i="1" dirty="0" smtClean="0"/>
              <a:t>religion and education</a:t>
            </a:r>
            <a:endParaRPr lang="en-US" sz="2000" i="1" dirty="0" smtClean="0"/>
          </a:p>
          <a:p>
            <a:pPr lvl="1"/>
            <a:r>
              <a:rPr lang="en-US" sz="2000" dirty="0" smtClean="0"/>
              <a:t>-------------------------------------------------------------------------</a:t>
            </a:r>
            <a:endParaRPr lang="en-US" sz="2000" dirty="0" smtClean="0"/>
          </a:p>
          <a:p>
            <a:pPr lvl="1"/>
            <a:r>
              <a:rPr lang="en-US" sz="2000" dirty="0" smtClean="0"/>
              <a:t>-------------------------------------------------------------------------</a:t>
            </a:r>
            <a:endParaRPr lang="en-US" sz="2000" dirty="0" smtClean="0"/>
          </a:p>
          <a:p>
            <a:r>
              <a:rPr lang="en-US" sz="2400" dirty="0" smtClean="0"/>
              <a:t>Technology – </a:t>
            </a:r>
            <a:r>
              <a:rPr lang="en-US" sz="1800" i="1" dirty="0" smtClean="0"/>
              <a:t>solar power, e – commerce, multilevel marketing</a:t>
            </a:r>
            <a:endParaRPr lang="en-US" sz="1800" i="1" dirty="0" smtClean="0"/>
          </a:p>
          <a:p>
            <a:pPr lvl="1"/>
            <a:r>
              <a:rPr lang="en-US" sz="2000" dirty="0" smtClean="0"/>
              <a:t>-------------------------------------------------------------------------</a:t>
            </a:r>
            <a:endParaRPr lang="en-US" sz="2000" dirty="0" smtClean="0"/>
          </a:p>
          <a:p>
            <a:pPr lvl="1"/>
            <a:r>
              <a:rPr lang="en-US" sz="2000" dirty="0" smtClean="0"/>
              <a:t>-------------------------------------------------------------------------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strategy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tools</a:t>
            </a:r>
          </a:p>
          <a:p>
            <a:endParaRPr lang="en-US" dirty="0"/>
          </a:p>
          <a:p>
            <a:pPr lvl="1"/>
            <a:r>
              <a:rPr lang="en-US" sz="2000" i="1" dirty="0" smtClean="0"/>
              <a:t>Risk analysis</a:t>
            </a:r>
          </a:p>
          <a:p>
            <a:pPr lvl="1"/>
            <a:r>
              <a:rPr lang="en-US" sz="2000" i="1" dirty="0" smtClean="0"/>
              <a:t>SWOT</a:t>
            </a:r>
          </a:p>
          <a:p>
            <a:pPr lvl="1"/>
            <a:r>
              <a:rPr lang="en-US" sz="2000" i="1" dirty="0" smtClean="0"/>
              <a:t>Breakeven analysis</a:t>
            </a:r>
          </a:p>
          <a:p>
            <a:pPr lvl="1"/>
            <a:r>
              <a:rPr lang="en-US" sz="2000" i="1" dirty="0" smtClean="0"/>
              <a:t>Decision trees</a:t>
            </a:r>
          </a:p>
          <a:p>
            <a:pPr lvl="1"/>
            <a:r>
              <a:rPr lang="en-US" sz="2000" i="1" dirty="0" smtClean="0"/>
              <a:t>Cost benefit assessment</a:t>
            </a:r>
          </a:p>
          <a:p>
            <a:pPr lvl="1"/>
            <a:r>
              <a:rPr lang="en-US" sz="2000" i="1" dirty="0" smtClean="0"/>
              <a:t>Discounted cash flow analysis</a:t>
            </a:r>
          </a:p>
          <a:p>
            <a:pPr lvl="1"/>
            <a:r>
              <a:rPr lang="en-US" sz="2000" i="1" dirty="0" smtClean="0"/>
              <a:t>Sensitivity testing</a:t>
            </a:r>
          </a:p>
          <a:p>
            <a:pPr lvl="1"/>
            <a:r>
              <a:rPr lang="en-US" sz="2000" i="1" dirty="0" smtClean="0"/>
              <a:t>Scenario analysis</a:t>
            </a:r>
            <a:endParaRPr lang="en-US" sz="2000" i="1" dirty="0"/>
          </a:p>
        </p:txBody>
      </p:sp>
      <p:sp>
        <p:nvSpPr>
          <p:cNvPr id="9" name="Oval 8"/>
          <p:cNvSpPr/>
          <p:nvPr/>
        </p:nvSpPr>
        <p:spPr>
          <a:xfrm>
            <a:off x="5562600" y="2667000"/>
            <a:ext cx="28194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Using financial assessment tools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development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endParaRPr lang="en-US" sz="2000" i="1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i="1" dirty="0" smtClean="0">
                <a:solidFill>
                  <a:schemeClr val="bg1"/>
                </a:solidFill>
              </a:rPr>
              <a:t>Your </a:t>
            </a:r>
            <a:r>
              <a:rPr lang="en-US" sz="2000" i="1" dirty="0" smtClean="0">
                <a:solidFill>
                  <a:schemeClr val="bg1"/>
                </a:solidFill>
              </a:rPr>
              <a:t>company is a diversified business organization and has signed a sole distributorship agreement with a Brazilian automobile manufacturer for an entry level sports car into the </a:t>
            </a:r>
            <a:r>
              <a:rPr lang="en-US" sz="2000" i="1" dirty="0" smtClean="0">
                <a:solidFill>
                  <a:schemeClr val="bg1"/>
                </a:solidFill>
              </a:rPr>
              <a:t>domestic </a:t>
            </a:r>
            <a:r>
              <a:rPr lang="en-US" sz="2000" i="1" dirty="0" smtClean="0">
                <a:solidFill>
                  <a:schemeClr val="bg1"/>
                </a:solidFill>
              </a:rPr>
              <a:t>executive market. The franchise agreement requires an investment commitment of USD 5 million and would be renewable at the end of 5 years. The target market price on the road is the local currency equivalent of USD40000.</a:t>
            </a:r>
          </a:p>
          <a:p>
            <a:pPr algn="just"/>
            <a:endParaRPr lang="en-US" sz="2000" i="1" dirty="0">
              <a:solidFill>
                <a:schemeClr val="bg1"/>
              </a:solidFill>
            </a:endParaRPr>
          </a:p>
          <a:p>
            <a:pPr algn="just"/>
            <a:r>
              <a:rPr lang="en-US" sz="2000" i="1" dirty="0" smtClean="0">
                <a:solidFill>
                  <a:schemeClr val="bg1"/>
                </a:solidFill>
              </a:rPr>
              <a:t>Outline an appropriate strategy and the key considerations for this investment to be successful.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5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effectLst/>
              </a:rPr>
              <a:t>Strategy implementation</a:t>
            </a:r>
            <a:br>
              <a:rPr lang="en-US" sz="4000" dirty="0" smtClean="0">
                <a:solidFill>
                  <a:schemeClr val="tx1"/>
                </a:solidFill>
                <a:effectLst/>
              </a:rPr>
            </a:br>
            <a:r>
              <a:rPr lang="en-US" sz="4000" dirty="0">
                <a:solidFill>
                  <a:schemeClr val="tx1"/>
                </a:solidFill>
                <a:effectLst/>
              </a:rPr>
              <a:t/>
            </a:r>
            <a:br>
              <a:rPr lang="en-US" sz="4000" dirty="0">
                <a:solidFill>
                  <a:schemeClr val="tx1"/>
                </a:solidFill>
                <a:effectLst/>
              </a:rPr>
            </a:br>
            <a:endParaRPr lang="en-US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535702"/>
          </a:xfrm>
          <a:solidFill>
            <a:schemeClr val="bg2">
              <a:lumMod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marL="128016"/>
            <a:endParaRPr lang="en-MY" sz="1800" b="1" dirty="0" smtClean="0"/>
          </a:p>
          <a:p>
            <a:pPr marL="128016"/>
            <a:r>
              <a:rPr lang="en-MY" sz="1800" b="1" dirty="0" smtClean="0"/>
              <a:t>SWOT </a:t>
            </a:r>
            <a:r>
              <a:rPr lang="en-MY" sz="1800" b="1" dirty="0"/>
              <a:t>analysis and core competency</a:t>
            </a:r>
            <a:endParaRPr lang="en-US" sz="1800" b="1" dirty="0"/>
          </a:p>
          <a:p>
            <a:pPr marL="128016"/>
            <a:r>
              <a:rPr lang="en-MY" sz="1800" b="1" dirty="0"/>
              <a:t>Delivery capabilities and constraints</a:t>
            </a:r>
            <a:endParaRPr lang="en-US" sz="1800" b="1" dirty="0"/>
          </a:p>
          <a:p>
            <a:pPr marL="128016"/>
            <a:r>
              <a:rPr lang="en-MY" sz="1800" b="1" dirty="0"/>
              <a:t>Resources requirements</a:t>
            </a:r>
            <a:endParaRPr lang="en-US" sz="1800" b="1" dirty="0"/>
          </a:p>
          <a:p>
            <a:pPr marL="128016"/>
            <a:r>
              <a:rPr lang="en-MY" sz="1800" b="1" dirty="0"/>
              <a:t>Outcome of strategy implementation</a:t>
            </a:r>
            <a:endParaRPr lang="en-US" sz="1800" b="1" dirty="0"/>
          </a:p>
          <a:p>
            <a:pPr marL="128016"/>
            <a:r>
              <a:rPr lang="en-MY" sz="1800" b="1" dirty="0"/>
              <a:t>Performance evaluation and </a:t>
            </a:r>
            <a:r>
              <a:rPr lang="en-MY" sz="1800" b="1" dirty="0" smtClean="0"/>
              <a:t>feedback</a:t>
            </a:r>
            <a:endParaRPr lang="en-US" sz="18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Developing </a:t>
            </a:r>
            <a:r>
              <a:rPr lang="en-US" sz="2400" dirty="0" smtClean="0"/>
              <a:t>strategies and creating strategic plans is an easy part.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Without careful consideration on implementation, strategy planning is wasteful and demotivating.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It is therefore essential to recognize implementation of strategy as a crucial part of overall strategic management.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competency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SWOT of the organization – a recognition</a:t>
            </a:r>
          </a:p>
          <a:p>
            <a:endParaRPr lang="en-US" dirty="0"/>
          </a:p>
          <a:p>
            <a:pPr lvl="2"/>
            <a:r>
              <a:rPr lang="en-US" b="1" dirty="0" smtClean="0"/>
              <a:t>Strengths		------------------------------------</a:t>
            </a:r>
          </a:p>
          <a:p>
            <a:pPr lvl="2"/>
            <a:endParaRPr lang="en-US" b="1" dirty="0" smtClean="0"/>
          </a:p>
          <a:p>
            <a:pPr lvl="2"/>
            <a:r>
              <a:rPr lang="en-US" b="1" dirty="0" smtClean="0"/>
              <a:t>Weaknesses		------------------------------------</a:t>
            </a:r>
          </a:p>
          <a:p>
            <a:pPr lvl="2"/>
            <a:endParaRPr lang="en-US" b="1" dirty="0" smtClean="0"/>
          </a:p>
          <a:p>
            <a:pPr lvl="2"/>
            <a:r>
              <a:rPr lang="en-US" b="1" dirty="0" smtClean="0"/>
              <a:t>Opportunities	------------------------------------</a:t>
            </a:r>
          </a:p>
          <a:p>
            <a:pPr lvl="2"/>
            <a:endParaRPr lang="en-US" b="1" dirty="0" smtClean="0"/>
          </a:p>
          <a:p>
            <a:pPr lvl="2"/>
            <a:r>
              <a:rPr lang="en-US" b="1" dirty="0" smtClean="0"/>
              <a:t>Threats 		------------------------------------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3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effectLst/>
              </a:rPr>
              <a:t>Strategic management</a:t>
            </a:r>
            <a:br>
              <a:rPr lang="en-US" sz="4000" dirty="0" smtClean="0">
                <a:solidFill>
                  <a:schemeClr val="tx1"/>
                </a:solidFill>
                <a:effectLst/>
              </a:rPr>
            </a:br>
            <a:endParaRPr lang="en-US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383302"/>
          </a:xfrm>
          <a:solidFill>
            <a:schemeClr val="bg2">
              <a:lumMod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lvl="0"/>
            <a:endParaRPr lang="en-MY" sz="2000" b="1" dirty="0" smtClean="0"/>
          </a:p>
          <a:p>
            <a:pPr marL="128016"/>
            <a:r>
              <a:rPr lang="en-MY" sz="2000" b="1" dirty="0" smtClean="0"/>
              <a:t>Definition </a:t>
            </a:r>
            <a:r>
              <a:rPr lang="en-MY" sz="2000" b="1" dirty="0"/>
              <a:t>of strategic </a:t>
            </a:r>
            <a:r>
              <a:rPr lang="en-MY" sz="2000" b="1" dirty="0" smtClean="0"/>
              <a:t>management</a:t>
            </a:r>
          </a:p>
          <a:p>
            <a:pPr marL="585216" lvl="1"/>
            <a:endParaRPr lang="en-US" sz="1600" b="1" dirty="0"/>
          </a:p>
          <a:p>
            <a:pPr marL="128016"/>
            <a:r>
              <a:rPr lang="en-MY" sz="2000" b="1" dirty="0"/>
              <a:t>Scope and depth of strategic management </a:t>
            </a:r>
            <a:endParaRPr lang="en-MY" sz="2000" b="1" dirty="0" smtClean="0"/>
          </a:p>
          <a:p>
            <a:pPr marL="585216" lvl="1"/>
            <a:endParaRPr lang="en-US" sz="1600" b="1" dirty="0"/>
          </a:p>
          <a:p>
            <a:pPr marL="128016"/>
            <a:r>
              <a:rPr lang="en-MY" sz="2000" b="1" dirty="0"/>
              <a:t>Strategy and outcome</a:t>
            </a:r>
            <a:endParaRPr lang="en-US" sz="2000" b="1" dirty="0"/>
          </a:p>
          <a:p>
            <a:endParaRPr lang="en-US" sz="2000" b="1" dirty="0"/>
          </a:p>
          <a:p>
            <a:pPr lvl="0"/>
            <a:endParaRPr lang="en-US" sz="2000" b="1" dirty="0"/>
          </a:p>
          <a:p>
            <a:endParaRPr lang="en-US" sz="2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Delivery capabilities and constraints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Organization and controls</a:t>
            </a:r>
          </a:p>
          <a:p>
            <a:endParaRPr lang="en-US" sz="2400" dirty="0" smtClean="0"/>
          </a:p>
          <a:p>
            <a:r>
              <a:rPr lang="en-US" sz="2400" dirty="0" smtClean="0"/>
              <a:t>Making process change</a:t>
            </a:r>
          </a:p>
          <a:p>
            <a:endParaRPr lang="en-US" sz="2400" dirty="0" smtClean="0"/>
          </a:p>
          <a:p>
            <a:r>
              <a:rPr lang="en-US" sz="2400" dirty="0" smtClean="0"/>
              <a:t>Resource availability –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Finance</a:t>
            </a:r>
            <a:endParaRPr lang="en-US" sz="2000" dirty="0" smtClean="0"/>
          </a:p>
          <a:p>
            <a:pPr lvl="1"/>
            <a:r>
              <a:rPr lang="en-US" sz="2000" dirty="0" smtClean="0"/>
              <a:t>People </a:t>
            </a:r>
            <a:r>
              <a:rPr lang="en-US" sz="2000" dirty="0" smtClean="0"/>
              <a:t>and skills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Business process re-engineering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for execution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Selected strategies will be executed with </a:t>
            </a:r>
          </a:p>
          <a:p>
            <a:endParaRPr lang="en-US" dirty="0"/>
          </a:p>
          <a:p>
            <a:pPr lvl="1"/>
            <a:r>
              <a:rPr lang="en-US" dirty="0" smtClean="0"/>
              <a:t>Organization configuration &amp; functions e.g.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Departmental</a:t>
            </a:r>
          </a:p>
          <a:p>
            <a:pPr lvl="2"/>
            <a:r>
              <a:rPr lang="en-US" dirty="0" smtClean="0"/>
              <a:t>Divisional</a:t>
            </a:r>
          </a:p>
          <a:p>
            <a:pPr lvl="2"/>
            <a:r>
              <a:rPr lang="en-US" dirty="0" smtClean="0"/>
              <a:t>Transnational </a:t>
            </a:r>
          </a:p>
          <a:p>
            <a:pPr lvl="2"/>
            <a:r>
              <a:rPr lang="en-US" dirty="0" smtClean="0"/>
              <a:t>Project or</a:t>
            </a:r>
          </a:p>
          <a:p>
            <a:pPr lvl="2"/>
            <a:r>
              <a:rPr lang="en-US" dirty="0" smtClean="0"/>
              <a:t>Team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8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for execution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Work processes are required for delivery of service or production</a:t>
            </a:r>
          </a:p>
          <a:p>
            <a:endParaRPr lang="en-US" sz="2400" dirty="0"/>
          </a:p>
          <a:p>
            <a:pPr lvl="1"/>
            <a:r>
              <a:rPr lang="en-US" sz="2000" dirty="0" smtClean="0"/>
              <a:t>Market processes</a:t>
            </a:r>
          </a:p>
          <a:p>
            <a:pPr lvl="2"/>
            <a:r>
              <a:rPr lang="en-US" sz="1800" dirty="0" smtClean="0"/>
              <a:t>Deal with contractors &amp; suppliers</a:t>
            </a:r>
          </a:p>
          <a:p>
            <a:pPr lvl="2"/>
            <a:r>
              <a:rPr lang="en-US" sz="1800" dirty="0" smtClean="0"/>
              <a:t>Cultural of collaboration</a:t>
            </a:r>
          </a:p>
          <a:p>
            <a:pPr lvl="2"/>
            <a:r>
              <a:rPr lang="en-US" sz="1800" dirty="0" smtClean="0"/>
              <a:t>Managing relationships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000" dirty="0" smtClean="0"/>
              <a:t>Control processes</a:t>
            </a:r>
          </a:p>
          <a:p>
            <a:pPr lvl="2"/>
            <a:r>
              <a:rPr lang="en-US" sz="1800" dirty="0" smtClean="0"/>
              <a:t>Input		-	planning, supervision, cultural change</a:t>
            </a:r>
          </a:p>
          <a:p>
            <a:pPr lvl="2"/>
            <a:r>
              <a:rPr lang="en-US" sz="1800" dirty="0" smtClean="0"/>
              <a:t>Output	 -	performance targets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000" dirty="0" smtClean="0"/>
              <a:t>Relationships – centralization vs. decentralization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1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change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Process </a:t>
            </a:r>
            <a:r>
              <a:rPr lang="en-US" sz="2400" dirty="0" smtClean="0"/>
              <a:t>change may be required for </a:t>
            </a:r>
          </a:p>
          <a:p>
            <a:endParaRPr lang="en-US" sz="2400" dirty="0"/>
          </a:p>
          <a:p>
            <a:pPr lvl="1"/>
            <a:r>
              <a:rPr lang="en-US" sz="2000" dirty="0" smtClean="0"/>
              <a:t>Greater customer satisfaction</a:t>
            </a:r>
          </a:p>
          <a:p>
            <a:pPr lvl="1"/>
            <a:r>
              <a:rPr lang="en-US" sz="2000" dirty="0" smtClean="0"/>
              <a:t>Minimizing resources and wastage</a:t>
            </a:r>
          </a:p>
          <a:p>
            <a:pPr lvl="1"/>
            <a:r>
              <a:rPr lang="en-US" sz="2000" dirty="0" smtClean="0"/>
              <a:t>Error minimization</a:t>
            </a:r>
          </a:p>
          <a:p>
            <a:pPr lvl="1"/>
            <a:r>
              <a:rPr lang="en-US" sz="2000" dirty="0" smtClean="0"/>
              <a:t>Faster delivery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Existing processes may no longer be suited in a changing market environment</a:t>
            </a:r>
          </a:p>
          <a:p>
            <a:pPr lvl="1"/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6248400" y="2514600"/>
            <a:ext cx="2133600" cy="2102893"/>
          </a:xfrm>
          <a:prstGeom prst="ellipse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Delivery &amp;</a:t>
            </a: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Quality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performance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5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change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Basic </a:t>
            </a:r>
            <a:r>
              <a:rPr lang="en-US" dirty="0" smtClean="0"/>
              <a:t>steps </a:t>
            </a:r>
          </a:p>
          <a:p>
            <a:endParaRPr lang="en-US" dirty="0"/>
          </a:p>
          <a:p>
            <a:pPr marL="1042416" lvl="1" indent="-457200">
              <a:buFont typeface="+mj-lt"/>
              <a:buAutoNum type="arabicPeriod"/>
            </a:pPr>
            <a:r>
              <a:rPr lang="en-US" sz="2000" dirty="0" smtClean="0"/>
              <a:t>Clarify business vision and process objective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2000" dirty="0" smtClean="0"/>
              <a:t>Identify processes to be </a:t>
            </a:r>
            <a:r>
              <a:rPr lang="en-US" sz="2000" dirty="0" smtClean="0"/>
              <a:t>redesigned or improved</a:t>
            </a:r>
            <a:endParaRPr lang="en-US" sz="2000" dirty="0" smtClean="0"/>
          </a:p>
          <a:p>
            <a:pPr marL="1042416" lvl="1" indent="-457200">
              <a:buFont typeface="+mj-lt"/>
              <a:buAutoNum type="arabicPeriod"/>
            </a:pPr>
            <a:r>
              <a:rPr lang="en-US" sz="2000" dirty="0" err="1" smtClean="0"/>
              <a:t>Analyse</a:t>
            </a:r>
            <a:r>
              <a:rPr lang="en-US" sz="2000" dirty="0" smtClean="0"/>
              <a:t> existing </a:t>
            </a:r>
            <a:r>
              <a:rPr lang="en-US" sz="2000" dirty="0" smtClean="0"/>
              <a:t>processes </a:t>
            </a:r>
            <a:r>
              <a:rPr lang="en-US" sz="2000" dirty="0" smtClean="0"/>
              <a:t>for their </a:t>
            </a:r>
            <a:r>
              <a:rPr lang="en-US" sz="2000" dirty="0" smtClean="0"/>
              <a:t>effectiveness</a:t>
            </a:r>
            <a:endParaRPr lang="en-US" sz="2000" dirty="0" smtClean="0"/>
          </a:p>
          <a:p>
            <a:pPr marL="1042416" lvl="1" indent="-457200">
              <a:buFont typeface="+mj-lt"/>
              <a:buAutoNum type="arabicPeriod"/>
            </a:pPr>
            <a:r>
              <a:rPr lang="en-US" sz="2000" dirty="0" smtClean="0"/>
              <a:t>Identify change levers – e.g. IT capabilities, </a:t>
            </a:r>
            <a:r>
              <a:rPr lang="en-US" sz="2000" dirty="0" smtClean="0"/>
              <a:t>people, process</a:t>
            </a:r>
            <a:endParaRPr lang="en-US" sz="2000" dirty="0" smtClean="0"/>
          </a:p>
          <a:p>
            <a:pPr marL="1042416" lvl="1" indent="-457200">
              <a:buFont typeface="+mj-lt"/>
              <a:buAutoNum type="arabicPeriod"/>
            </a:pPr>
            <a:r>
              <a:rPr lang="en-US" sz="2000" dirty="0" smtClean="0"/>
              <a:t>Design proto type for testing and adoption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3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Business process re engineering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Process re-design requires</a:t>
            </a:r>
          </a:p>
          <a:p>
            <a:pPr lvl="1"/>
            <a:r>
              <a:rPr lang="en-US" sz="2000" i="1" dirty="0" smtClean="0"/>
              <a:t>Zero base – or starting from scratch</a:t>
            </a:r>
          </a:p>
          <a:p>
            <a:pPr lvl="1"/>
            <a:r>
              <a:rPr lang="en-US" sz="2000" i="1" dirty="0" smtClean="0"/>
              <a:t> simplification – eliminate redundant elements</a:t>
            </a:r>
          </a:p>
          <a:p>
            <a:pPr lvl="1"/>
            <a:r>
              <a:rPr lang="en-US" sz="2000" i="1" dirty="0" smtClean="0"/>
              <a:t>Value adding – non value add work to be avoided</a:t>
            </a:r>
          </a:p>
          <a:p>
            <a:pPr lvl="1"/>
            <a:r>
              <a:rPr lang="en-US" sz="2000" i="1" dirty="0" smtClean="0"/>
              <a:t>Close gaps &amp; disconnects at department boundaries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BPR is about achieving –</a:t>
            </a:r>
          </a:p>
          <a:p>
            <a:pPr lvl="1"/>
            <a:r>
              <a:rPr lang="en-US" sz="2000" i="1" dirty="0" smtClean="0"/>
              <a:t>Lower costs</a:t>
            </a:r>
          </a:p>
          <a:p>
            <a:pPr lvl="1"/>
            <a:r>
              <a:rPr lang="en-US" sz="2000" i="1" dirty="0" smtClean="0"/>
              <a:t>Faster delivery</a:t>
            </a:r>
          </a:p>
          <a:p>
            <a:pPr lvl="1"/>
            <a:r>
              <a:rPr lang="en-US" sz="2000" i="1" dirty="0" smtClean="0"/>
              <a:t>Error free</a:t>
            </a:r>
          </a:p>
          <a:p>
            <a:pPr lvl="1"/>
            <a:r>
              <a:rPr lang="en-US" sz="2000" i="1" dirty="0" smtClean="0"/>
              <a:t>Maximum customer satisfaction</a:t>
            </a:r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35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48400" y="4038600"/>
            <a:ext cx="1828800" cy="1828800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Concept of quality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8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Resource availability – finance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Finance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Managing value and the ROI - financial decisions</a:t>
            </a:r>
          </a:p>
          <a:p>
            <a:pPr marL="1362456" lvl="2" indent="-457200">
              <a:buFont typeface="+mj-lt"/>
              <a:buAutoNum type="arabicPeriod"/>
            </a:pPr>
            <a:r>
              <a:rPr lang="en-US" sz="2000" dirty="0" smtClean="0"/>
              <a:t>Investment</a:t>
            </a:r>
          </a:p>
          <a:p>
            <a:pPr marL="1362456" lvl="2" indent="-457200">
              <a:buFont typeface="+mj-lt"/>
              <a:buAutoNum type="arabicPeriod"/>
            </a:pPr>
            <a:r>
              <a:rPr lang="en-US" sz="2000" dirty="0" smtClean="0"/>
              <a:t>Financing </a:t>
            </a:r>
          </a:p>
          <a:p>
            <a:pPr marL="1362456" lvl="2" indent="-457200">
              <a:buFont typeface="+mj-lt"/>
              <a:buAutoNum type="arabicPeriod"/>
            </a:pPr>
            <a:r>
              <a:rPr lang="en-US" sz="2000" dirty="0" smtClean="0"/>
              <a:t>Dividends </a:t>
            </a:r>
          </a:p>
          <a:p>
            <a:pPr marL="1362456" lvl="2" indent="-457200">
              <a:buFont typeface="+mj-lt"/>
              <a:buAutoNum type="arabicPeriod"/>
            </a:pPr>
            <a:endParaRPr lang="en-US" sz="2000" dirty="0" smtClean="0"/>
          </a:p>
          <a:p>
            <a:r>
              <a:rPr lang="en-US" sz="2400" dirty="0" smtClean="0"/>
              <a:t>Managing budgets and </a:t>
            </a:r>
            <a:r>
              <a:rPr lang="en-US" sz="2400" dirty="0" smtClean="0"/>
              <a:t>forecasts</a:t>
            </a:r>
          </a:p>
          <a:p>
            <a:endParaRPr lang="en-US" sz="2400" dirty="0" smtClean="0"/>
          </a:p>
          <a:p>
            <a:pPr marL="1248156" lvl="2" indent="-342900">
              <a:buFont typeface="+mj-lt"/>
              <a:buAutoNum type="arabicPeriod"/>
            </a:pPr>
            <a:r>
              <a:rPr lang="en-US" sz="1800" dirty="0" smtClean="0"/>
              <a:t>Resource allocation </a:t>
            </a:r>
            <a:r>
              <a:rPr lang="en-US" sz="1800" dirty="0" smtClean="0"/>
              <a:t>for the KRA and KPI achievements</a:t>
            </a:r>
            <a:endParaRPr lang="en-US" sz="1800" dirty="0" smtClean="0"/>
          </a:p>
          <a:p>
            <a:pPr marL="1248156" lvl="2" indent="-342900">
              <a:buFont typeface="+mj-lt"/>
              <a:buAutoNum type="arabicPeriod"/>
            </a:pPr>
            <a:r>
              <a:rPr lang="en-US" sz="1800" dirty="0" smtClean="0"/>
              <a:t>Managing performance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Resource availability – people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Leadership – leading teams</a:t>
            </a:r>
          </a:p>
          <a:p>
            <a:pPr lvl="2"/>
            <a:r>
              <a:rPr lang="en-US" sz="2000" dirty="0" smtClean="0"/>
              <a:t>Visioning</a:t>
            </a:r>
          </a:p>
          <a:p>
            <a:pPr lvl="2"/>
            <a:r>
              <a:rPr lang="en-US" sz="2000" dirty="0" smtClean="0"/>
              <a:t>Build teams</a:t>
            </a:r>
          </a:p>
          <a:p>
            <a:pPr lvl="2"/>
            <a:r>
              <a:rPr lang="en-US" sz="2000" dirty="0" smtClean="0"/>
              <a:t>Resolving conflicts</a:t>
            </a:r>
          </a:p>
          <a:p>
            <a:pPr lvl="2"/>
            <a:r>
              <a:rPr lang="en-US" sz="2000" dirty="0" smtClean="0"/>
              <a:t>Managing performance</a:t>
            </a:r>
          </a:p>
          <a:p>
            <a:pPr lvl="2"/>
            <a:endParaRPr lang="en-US" sz="2000" dirty="0"/>
          </a:p>
          <a:p>
            <a:r>
              <a:rPr lang="en-US" sz="2400" dirty="0" smtClean="0"/>
              <a:t>Job design and staff development</a:t>
            </a:r>
          </a:p>
          <a:p>
            <a:pPr lvl="2"/>
            <a:r>
              <a:rPr lang="en-US" sz="2000" dirty="0" smtClean="0"/>
              <a:t>Task goals and benchmarks</a:t>
            </a:r>
          </a:p>
          <a:p>
            <a:pPr lvl="2"/>
            <a:r>
              <a:rPr lang="en-US" sz="2000" dirty="0" smtClean="0"/>
              <a:t>Job enrichment and skills retention</a:t>
            </a:r>
          </a:p>
          <a:p>
            <a:pPr lvl="2"/>
            <a:r>
              <a:rPr lang="en-US" sz="2000" dirty="0" smtClean="0"/>
              <a:t>Succession planning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Managing change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@ strategy implementation</a:t>
            </a:r>
            <a:endParaRPr 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7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A new strategy instigates change</a:t>
            </a:r>
          </a:p>
          <a:p>
            <a:r>
              <a:rPr lang="en-US" sz="2400" dirty="0" smtClean="0"/>
              <a:t>Changes may occur at different levels</a:t>
            </a:r>
          </a:p>
          <a:p>
            <a:pPr lvl="2"/>
            <a:endParaRPr lang="en-US" sz="2400" dirty="0" smtClean="0"/>
          </a:p>
          <a:p>
            <a:pPr marL="1362456" lvl="2" indent="-457200">
              <a:buFont typeface="+mj-lt"/>
              <a:buAutoNum type="arabicPeriod"/>
            </a:pPr>
            <a:r>
              <a:rPr lang="en-US" sz="2000" dirty="0" smtClean="0"/>
              <a:t>Corporate </a:t>
            </a:r>
          </a:p>
          <a:p>
            <a:pPr marL="1362456" lvl="2" indent="-457200">
              <a:buFont typeface="+mj-lt"/>
              <a:buAutoNum type="arabicPeriod"/>
            </a:pPr>
            <a:r>
              <a:rPr lang="en-US" sz="2000" dirty="0" smtClean="0"/>
              <a:t>Project </a:t>
            </a:r>
          </a:p>
          <a:p>
            <a:pPr marL="1362456" lvl="2" indent="-457200">
              <a:buFont typeface="+mj-lt"/>
              <a:buAutoNum type="arabicPeriod"/>
            </a:pPr>
            <a:r>
              <a:rPr lang="en-US" sz="2000" dirty="0" smtClean="0"/>
              <a:t>Department</a:t>
            </a:r>
          </a:p>
          <a:p>
            <a:pPr marL="1362456" lvl="2" indent="-457200">
              <a:buFont typeface="+mj-lt"/>
              <a:buAutoNum type="arabicPeriod"/>
            </a:pPr>
            <a:r>
              <a:rPr lang="en-US" sz="2000" dirty="0" smtClean="0"/>
              <a:t>Operational </a:t>
            </a:r>
          </a:p>
          <a:p>
            <a:pPr marL="1362456" lvl="2" indent="-457200">
              <a:buFont typeface="+mj-lt"/>
              <a:buAutoNum type="arabicPeriod"/>
            </a:pPr>
            <a:r>
              <a:rPr lang="en-US" sz="2000" dirty="0" smtClean="0"/>
              <a:t>Activity </a:t>
            </a:r>
          </a:p>
          <a:p>
            <a:pPr marL="1362456" lvl="2" indent="-457200">
              <a:buFont typeface="+mj-lt"/>
              <a:buAutoNum type="arabicPeriod"/>
            </a:pPr>
            <a:endParaRPr lang="en-US" sz="2000" dirty="0"/>
          </a:p>
          <a:p>
            <a:pPr marL="905256" lvl="2" indent="0">
              <a:buNone/>
            </a:pPr>
            <a:r>
              <a:rPr lang="en-US" sz="2000" b="1" i="1" dirty="0" smtClean="0"/>
              <a:t>Prepare for </a:t>
            </a:r>
            <a:r>
              <a:rPr lang="en-US" sz="2000" b="1" i="1" dirty="0" smtClean="0"/>
              <a:t>change – how?</a:t>
            </a:r>
            <a:endParaRPr lang="en-US" sz="2000" b="1" i="1" dirty="0" smtClean="0"/>
          </a:p>
        </p:txBody>
      </p:sp>
      <p:sp>
        <p:nvSpPr>
          <p:cNvPr id="5" name="Oval 4"/>
          <p:cNvSpPr/>
          <p:nvPr/>
        </p:nvSpPr>
        <p:spPr>
          <a:xfrm>
            <a:off x="5105400" y="2590800"/>
            <a:ext cx="3429000" cy="3505200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38800" y="3810000"/>
            <a:ext cx="2362200" cy="22860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81700" y="4419600"/>
            <a:ext cx="1676400" cy="1676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48400" y="4953000"/>
            <a:ext cx="1143000" cy="1143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467474" y="5363533"/>
            <a:ext cx="771525" cy="73246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6191250" y="2760702"/>
            <a:ext cx="127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Corporate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81725" y="3928769"/>
            <a:ext cx="127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Project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91250" y="4610040"/>
            <a:ext cx="1276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Department 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216271" y="5086534"/>
            <a:ext cx="1276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Operational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7121" y="5597783"/>
            <a:ext cx="1276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Activity 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Strategic management is the process of managing limited resources to achieve stakeholders’ objectives under changing circumstances.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Strategic management contrasts with everyday management processes –</a:t>
            </a:r>
          </a:p>
          <a:p>
            <a:pPr algn="just"/>
            <a:endParaRPr lang="en-US" sz="2400" dirty="0" smtClean="0"/>
          </a:p>
          <a:p>
            <a:pPr marL="1362456" lvl="2" indent="-457200" algn="just">
              <a:buFont typeface="+mj-lt"/>
              <a:buAutoNum type="arabicPeriod"/>
            </a:pPr>
            <a:r>
              <a:rPr lang="en-US" sz="2000" i="1" dirty="0" smtClean="0"/>
              <a:t>Getting materials and manpower</a:t>
            </a:r>
          </a:p>
          <a:p>
            <a:pPr marL="1362456" lvl="2" indent="-457200" algn="just">
              <a:buFont typeface="+mj-lt"/>
              <a:buAutoNum type="arabicPeriod"/>
            </a:pPr>
            <a:r>
              <a:rPr lang="en-US" sz="2000" i="1" dirty="0" smtClean="0"/>
              <a:t>Scheduling production and output</a:t>
            </a:r>
          </a:p>
          <a:p>
            <a:pPr marL="1362456" lvl="2" indent="-457200" algn="just">
              <a:buFont typeface="+mj-lt"/>
              <a:buAutoNum type="arabicPeriod"/>
            </a:pPr>
            <a:r>
              <a:rPr lang="en-US" sz="2000" i="1" dirty="0" smtClean="0"/>
              <a:t>Making sales deliveries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0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Changes are sometime not welcome</a:t>
            </a:r>
          </a:p>
          <a:p>
            <a:endParaRPr lang="en-US" sz="2400" dirty="0" smtClean="0"/>
          </a:p>
          <a:p>
            <a:pPr marL="13716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      </a:t>
            </a:r>
            <a:r>
              <a:rPr lang="en-US" sz="1600" i="1" u="sng" dirty="0" smtClean="0"/>
              <a:t>Managing resistance</a:t>
            </a:r>
          </a:p>
          <a:p>
            <a:pPr marL="137160" indent="0">
              <a:buNone/>
            </a:pPr>
            <a:endParaRPr lang="en-US" sz="2400" i="1" u="sng" dirty="0"/>
          </a:p>
          <a:p>
            <a:pPr marL="1042416" lvl="1" indent="-457200">
              <a:buFont typeface="+mj-lt"/>
              <a:buAutoNum type="arabicPeriod"/>
            </a:pPr>
            <a:r>
              <a:rPr lang="en-US" sz="2000" dirty="0" smtClean="0"/>
              <a:t>Inconvenience 			--------------------------------</a:t>
            </a:r>
          </a:p>
          <a:p>
            <a:pPr marL="1042416" lvl="1" indent="-457200">
              <a:buFont typeface="+mj-lt"/>
              <a:buAutoNum type="arabicPeriod"/>
            </a:pPr>
            <a:endParaRPr lang="en-US" sz="2000" dirty="0" smtClean="0"/>
          </a:p>
          <a:p>
            <a:pPr marL="1042416" lvl="1" indent="-457200">
              <a:buFont typeface="+mj-lt"/>
              <a:buAutoNum type="arabicPeriod"/>
            </a:pPr>
            <a:r>
              <a:rPr lang="en-US" sz="2000" dirty="0" smtClean="0"/>
              <a:t>Fear of unknown		--------------------------------</a:t>
            </a:r>
          </a:p>
          <a:p>
            <a:pPr marL="1042416" lvl="1" indent="-457200">
              <a:buFont typeface="+mj-lt"/>
              <a:buAutoNum type="arabicPeriod"/>
            </a:pPr>
            <a:endParaRPr lang="en-US" sz="2000" dirty="0" smtClean="0"/>
          </a:p>
          <a:p>
            <a:pPr marL="1042416" lvl="1" indent="-457200">
              <a:buFont typeface="+mj-lt"/>
              <a:buAutoNum type="arabicPeriod"/>
            </a:pPr>
            <a:r>
              <a:rPr lang="en-US" sz="2000" dirty="0" smtClean="0"/>
              <a:t>Lack understanding		--------------------------------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Role of dynamic leadership – </a:t>
            </a:r>
            <a:r>
              <a:rPr lang="en-US" sz="2400" i="1" dirty="0" smtClean="0"/>
              <a:t>winning over people </a:t>
            </a:r>
            <a:endParaRPr lang="en-US" sz="24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4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Key points  in strategy development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Key Points</a:t>
            </a:r>
          </a:p>
          <a:p>
            <a:pPr lvl="1" algn="just"/>
            <a:endParaRPr lang="en-US" sz="2000" dirty="0" smtClean="0"/>
          </a:p>
          <a:p>
            <a:pPr lvl="1" algn="just"/>
            <a:r>
              <a:rPr lang="en-US" sz="1800" dirty="0" smtClean="0"/>
              <a:t>Your </a:t>
            </a:r>
            <a:r>
              <a:rPr lang="en-US" sz="1800" dirty="0"/>
              <a:t>strategy tells you how you'll achieve success, no matter how that success is defined. And whether you're developing a strategy at the personal, team or organizational level, the process is as important as the outcome. </a:t>
            </a:r>
            <a:endParaRPr lang="en-US" sz="1800" dirty="0" smtClean="0"/>
          </a:p>
          <a:p>
            <a:pPr lvl="1" algn="just"/>
            <a:endParaRPr lang="en-US" sz="1800" dirty="0"/>
          </a:p>
          <a:p>
            <a:pPr lvl="1" algn="just"/>
            <a:r>
              <a:rPr lang="en-US" sz="1800" dirty="0"/>
              <a:t>Identify your unique capabilities, and understand how to use these to your advantage while minimizing threats. The process and tools identified above will help you identify a variety of potential strategies for success, so that you can ultimately choose the one that's right for you</a:t>
            </a:r>
            <a:r>
              <a:rPr lang="en-US" sz="1800" dirty="0" smtClean="0"/>
              <a:t>.</a:t>
            </a:r>
          </a:p>
          <a:p>
            <a:pPr lvl="1" algn="just"/>
            <a:endParaRPr lang="en-US" sz="1800" dirty="0"/>
          </a:p>
          <a:p>
            <a:pPr lvl="1" algn="just"/>
            <a:r>
              <a:rPr lang="en-US" sz="1800" dirty="0" smtClean="0"/>
              <a:t>And prepare to change – </a:t>
            </a:r>
            <a:r>
              <a:rPr lang="en-US" sz="1800" b="1" i="1" dirty="0" smtClean="0"/>
              <a:t>new strategy means CHANGE!</a:t>
            </a:r>
            <a:endParaRPr lang="en-US" sz="1800" b="1" i="1" dirty="0"/>
          </a:p>
          <a:p>
            <a:pPr lvl="1" algn="just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8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Strategy planning and development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61190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Questions and answers</a:t>
            </a:r>
          </a:p>
          <a:p>
            <a:endParaRPr lang="en-US" sz="1400" dirty="0" smtClean="0"/>
          </a:p>
          <a:p>
            <a:r>
              <a:rPr lang="en-US" sz="1400" dirty="0" smtClean="0"/>
              <a:t>March 2016</a:t>
            </a:r>
          </a:p>
          <a:p>
            <a:r>
              <a:rPr lang="en-US" sz="1400" dirty="0" smtClean="0"/>
              <a:t>Kuala Lumpur</a:t>
            </a:r>
            <a:endParaRPr lang="en-US" sz="1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6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1600" b="1" dirty="0" smtClean="0"/>
              <a:t>Kenny </a:t>
            </a:r>
            <a:r>
              <a:rPr lang="en-US" sz="1600" b="1" dirty="0" err="1" smtClean="0"/>
              <a:t>Tay</a:t>
            </a:r>
            <a:r>
              <a:rPr lang="en-US" sz="1600" b="1" dirty="0" smtClean="0"/>
              <a:t> FCCA FCMA CGMA</a:t>
            </a:r>
          </a:p>
          <a:p>
            <a:r>
              <a:rPr lang="en-US" sz="1600" b="1" dirty="0" smtClean="0"/>
              <a:t>Kuala Lumpur</a:t>
            </a:r>
            <a:endParaRPr lang="en-US" sz="16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9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Strategic management vs. general management</a:t>
            </a:r>
            <a:endParaRPr lang="en-US" sz="2000" dirty="0"/>
          </a:p>
        </p:txBody>
      </p:sp>
      <p:sp>
        <p:nvSpPr>
          <p:cNvPr id="4" name="Isosceles Triangle 3"/>
          <p:cNvSpPr/>
          <p:nvPr/>
        </p:nvSpPr>
        <p:spPr>
          <a:xfrm rot="737643">
            <a:off x="3113015" y="2583860"/>
            <a:ext cx="2971800" cy="2362200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3048000"/>
            <a:ext cx="149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Objectives of stakeholders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23308" y="5352386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Limited resources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3048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Changing circumstances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3048000" y="2590800"/>
            <a:ext cx="2971800" cy="23622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Basic issues involving strategic management – </a:t>
            </a:r>
          </a:p>
          <a:p>
            <a:endParaRPr lang="en-US" sz="2400" dirty="0"/>
          </a:p>
          <a:p>
            <a:pPr marL="1042416" lvl="1" indent="-457200">
              <a:buFont typeface="+mj-lt"/>
              <a:buAutoNum type="arabicPeriod"/>
            </a:pPr>
            <a:r>
              <a:rPr lang="en-US" sz="2000" dirty="0" smtClean="0"/>
              <a:t>Maximizing output from limited resources</a:t>
            </a:r>
          </a:p>
          <a:p>
            <a:pPr marL="1042416" lvl="1" indent="-457200">
              <a:buFont typeface="+mj-lt"/>
              <a:buAutoNum type="arabicPeriod"/>
            </a:pPr>
            <a:endParaRPr lang="en-US" sz="2000" dirty="0"/>
          </a:p>
          <a:p>
            <a:pPr marL="1042416" lvl="1" indent="-457200">
              <a:buFont typeface="+mj-lt"/>
              <a:buAutoNum type="arabicPeriod"/>
            </a:pPr>
            <a:r>
              <a:rPr lang="en-US" sz="2000" dirty="0" smtClean="0"/>
              <a:t>Preventing potential loss of markets and customers</a:t>
            </a:r>
          </a:p>
          <a:p>
            <a:pPr marL="1042416" lvl="1" indent="-457200">
              <a:buFont typeface="+mj-lt"/>
              <a:buAutoNum type="arabicPeriod"/>
            </a:pPr>
            <a:endParaRPr lang="en-US" sz="2000" dirty="0"/>
          </a:p>
          <a:p>
            <a:pPr marL="1042416" lvl="1" indent="-457200">
              <a:buFont typeface="+mj-lt"/>
              <a:buAutoNum type="arabicPeriod"/>
            </a:pPr>
            <a:r>
              <a:rPr lang="en-US" sz="2000" dirty="0" smtClean="0"/>
              <a:t>Ensuring market reach of new products and services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3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management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Everyday management</a:t>
            </a:r>
            <a:endParaRPr lang="en-US" sz="20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Strategic management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endParaRPr lang="en-US" sz="2800" dirty="0" smtClean="0"/>
          </a:p>
          <a:p>
            <a:pPr lvl="1"/>
            <a:r>
              <a:rPr lang="en-US" sz="2400" dirty="0" smtClean="0"/>
              <a:t>Planning </a:t>
            </a:r>
          </a:p>
          <a:p>
            <a:pPr lvl="1"/>
            <a:r>
              <a:rPr lang="en-US" sz="2400" dirty="0" smtClean="0"/>
              <a:t>Organizing</a:t>
            </a:r>
          </a:p>
          <a:p>
            <a:pPr lvl="1"/>
            <a:r>
              <a:rPr lang="en-US" sz="2400" dirty="0" smtClean="0"/>
              <a:t>Execution</a:t>
            </a:r>
          </a:p>
          <a:p>
            <a:pPr lvl="1"/>
            <a:r>
              <a:rPr lang="en-US" sz="2400" dirty="0" smtClean="0"/>
              <a:t>Directing </a:t>
            </a:r>
          </a:p>
          <a:p>
            <a:pPr lvl="1"/>
            <a:r>
              <a:rPr lang="en-US" sz="2400" dirty="0" smtClean="0"/>
              <a:t>Controlling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pPr lvl="1"/>
            <a:r>
              <a:rPr lang="en-US" sz="2400" dirty="0" smtClean="0"/>
              <a:t>Issues driven</a:t>
            </a:r>
          </a:p>
          <a:p>
            <a:pPr lvl="1"/>
            <a:r>
              <a:rPr lang="en-US" sz="2400" dirty="0" smtClean="0"/>
              <a:t>Contextual </a:t>
            </a:r>
          </a:p>
          <a:p>
            <a:pPr lvl="1"/>
            <a:r>
              <a:rPr lang="en-US" sz="2400" dirty="0" smtClean="0"/>
              <a:t>Problem solving</a:t>
            </a:r>
          </a:p>
          <a:p>
            <a:endParaRPr lang="en-US" sz="2800" dirty="0"/>
          </a:p>
        </p:txBody>
      </p:sp>
      <p:sp>
        <p:nvSpPr>
          <p:cNvPr id="7" name="Right Arrow 6"/>
          <p:cNvSpPr/>
          <p:nvPr/>
        </p:nvSpPr>
        <p:spPr>
          <a:xfrm>
            <a:off x="4114800" y="3581400"/>
            <a:ext cx="838200" cy="10668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7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00400" y="2440675"/>
            <a:ext cx="2667000" cy="53340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Difference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66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management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Strategy </a:t>
            </a:r>
          </a:p>
          <a:p>
            <a:pPr lvl="1"/>
            <a:r>
              <a:rPr lang="en-US" dirty="0" smtClean="0"/>
              <a:t>To resolve environmental issues</a:t>
            </a:r>
          </a:p>
          <a:p>
            <a:pPr lvl="1"/>
            <a:r>
              <a:rPr lang="en-US" dirty="0" smtClean="0"/>
              <a:t>To overcome resource limitations</a:t>
            </a:r>
          </a:p>
          <a:p>
            <a:endParaRPr lang="en-US" dirty="0"/>
          </a:p>
          <a:p>
            <a:r>
              <a:rPr lang="en-US" dirty="0" smtClean="0"/>
              <a:t>Outcome</a:t>
            </a:r>
          </a:p>
          <a:p>
            <a:pPr lvl="1"/>
            <a:r>
              <a:rPr lang="en-US" dirty="0" smtClean="0"/>
              <a:t>Achieving approved objectives</a:t>
            </a:r>
          </a:p>
          <a:p>
            <a:pPr lvl="1"/>
            <a:r>
              <a:rPr lang="en-US" dirty="0" smtClean="0"/>
              <a:t>Minimizing deviations from plans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6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effectLst/>
              </a:rPr>
              <a:t>Strategic planning</a:t>
            </a:r>
            <a:br>
              <a:rPr lang="en-US" sz="4000" dirty="0" smtClean="0">
                <a:solidFill>
                  <a:schemeClr val="tx1"/>
                </a:solidFill>
                <a:effectLst/>
              </a:rPr>
            </a:br>
            <a:r>
              <a:rPr lang="en-US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</a:rPr>
            </a:br>
            <a:endParaRPr lang="en-US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002302"/>
          </a:xfrm>
          <a:solidFill>
            <a:schemeClr val="bg2">
              <a:lumMod val="5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marL="128016"/>
            <a:endParaRPr lang="en-MY" sz="2000" b="1" dirty="0" smtClean="0"/>
          </a:p>
          <a:p>
            <a:pPr marL="128016"/>
            <a:r>
              <a:rPr lang="en-MY" sz="2000" b="1" dirty="0" smtClean="0"/>
              <a:t>Corporate </a:t>
            </a:r>
            <a:r>
              <a:rPr lang="en-MY" sz="2000" b="1" dirty="0"/>
              <a:t>goals and mission</a:t>
            </a:r>
            <a:endParaRPr lang="en-US" sz="2000" b="1" dirty="0"/>
          </a:p>
          <a:p>
            <a:pPr marL="128016"/>
            <a:r>
              <a:rPr lang="en-MY" sz="2000" b="1" dirty="0"/>
              <a:t>The business model and its offering </a:t>
            </a:r>
            <a:endParaRPr lang="en-US" sz="2000" b="1" dirty="0"/>
          </a:p>
          <a:p>
            <a:pPr marL="128016"/>
            <a:r>
              <a:rPr lang="en-MY" sz="2000" b="1" dirty="0"/>
              <a:t>Environmental </a:t>
            </a:r>
            <a:r>
              <a:rPr lang="en-US" sz="2000" b="1" dirty="0" smtClean="0"/>
              <a:t>scanning</a:t>
            </a:r>
          </a:p>
          <a:p>
            <a:pPr marL="128016"/>
            <a:r>
              <a:rPr lang="en-US" sz="2000" b="1" dirty="0" smtClean="0"/>
              <a:t>Evaluating and selecting the options</a:t>
            </a:r>
            <a:endParaRPr lang="en-US" sz="2000" b="1" dirty="0"/>
          </a:p>
          <a:p>
            <a:pPr marL="137160" indent="0">
              <a:buNone/>
            </a:pPr>
            <a:endParaRPr lang="en-US" sz="24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Strategy planning and development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E90-30BC-4240-9B87-DB34F038D8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8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2630</TotalTime>
  <Words>1563</Words>
  <Application>Microsoft Office PowerPoint</Application>
  <PresentationFormat>On-screen Show (4:3)</PresentationFormat>
  <Paragraphs>532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Apex</vt:lpstr>
      <vt:lpstr>Strategic  planning and strategy development</vt:lpstr>
      <vt:lpstr>PowerPoint Presentation</vt:lpstr>
      <vt:lpstr>Strategic management </vt:lpstr>
      <vt:lpstr>Strategic management</vt:lpstr>
      <vt:lpstr>Strategic management</vt:lpstr>
      <vt:lpstr>Strategic management</vt:lpstr>
      <vt:lpstr>Strategic management</vt:lpstr>
      <vt:lpstr>Strategic management</vt:lpstr>
      <vt:lpstr>Strategic planning  </vt:lpstr>
      <vt:lpstr>Strategic planning process</vt:lpstr>
      <vt:lpstr>The Coca Cola Vision</vt:lpstr>
      <vt:lpstr>The Coca Cola Mission</vt:lpstr>
      <vt:lpstr>Your organization…</vt:lpstr>
      <vt:lpstr>Business model review</vt:lpstr>
      <vt:lpstr>Your organization …</vt:lpstr>
      <vt:lpstr>Environmental scanning </vt:lpstr>
      <vt:lpstr>Market and competitor analysis</vt:lpstr>
      <vt:lpstr>Economic cycle analysis</vt:lpstr>
      <vt:lpstr>Product demand cycle</vt:lpstr>
      <vt:lpstr>The BCG matrix</vt:lpstr>
      <vt:lpstr>Competition and responses</vt:lpstr>
      <vt:lpstr>Competitive strategies</vt:lpstr>
      <vt:lpstr>The PEST assessment</vt:lpstr>
      <vt:lpstr>Your organization …</vt:lpstr>
      <vt:lpstr>Evaluating strategy options</vt:lpstr>
      <vt:lpstr>Strategy development exercise</vt:lpstr>
      <vt:lpstr>Strategy implementation  </vt:lpstr>
      <vt:lpstr>Implementing the strategy</vt:lpstr>
      <vt:lpstr>Organizational competency</vt:lpstr>
      <vt:lpstr>Delivery capabilities and constraints</vt:lpstr>
      <vt:lpstr>Organization for execution 1</vt:lpstr>
      <vt:lpstr>Organization for execution 2</vt:lpstr>
      <vt:lpstr>Process change 1</vt:lpstr>
      <vt:lpstr>Process change 2</vt:lpstr>
      <vt:lpstr>Business process re engineering</vt:lpstr>
      <vt:lpstr>Resource availability – finance </vt:lpstr>
      <vt:lpstr>Resource availability – people </vt:lpstr>
      <vt:lpstr>Managing change </vt:lpstr>
      <vt:lpstr>Managing change 1</vt:lpstr>
      <vt:lpstr>Managing change 2</vt:lpstr>
      <vt:lpstr>Key points  in strategy development</vt:lpstr>
      <vt:lpstr>Strategy planning and development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 planning and strategy development</dc:title>
  <dc:creator>User</dc:creator>
  <cp:lastModifiedBy>User</cp:lastModifiedBy>
  <cp:revision>19</cp:revision>
  <dcterms:created xsi:type="dcterms:W3CDTF">2016-03-11T14:01:10Z</dcterms:created>
  <dcterms:modified xsi:type="dcterms:W3CDTF">2016-04-26T05:31:04Z</dcterms:modified>
</cp:coreProperties>
</file>